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45" r:id="rId1"/>
  </p:sldMasterIdLst>
  <p:notesMasterIdLst>
    <p:notesMasterId r:id="rId20"/>
  </p:notesMasterIdLst>
  <p:sldIdLst>
    <p:sldId id="256" r:id="rId2"/>
    <p:sldId id="357" r:id="rId3"/>
    <p:sldId id="259" r:id="rId4"/>
    <p:sldId id="295" r:id="rId5"/>
    <p:sldId id="276" r:id="rId6"/>
    <p:sldId id="282" r:id="rId7"/>
    <p:sldId id="288" r:id="rId8"/>
    <p:sldId id="262" r:id="rId9"/>
    <p:sldId id="289" r:id="rId10"/>
    <p:sldId id="337" r:id="rId11"/>
    <p:sldId id="333" r:id="rId12"/>
    <p:sldId id="269" r:id="rId13"/>
    <p:sldId id="325" r:id="rId14"/>
    <p:sldId id="322" r:id="rId15"/>
    <p:sldId id="336" r:id="rId16"/>
    <p:sldId id="353" r:id="rId17"/>
    <p:sldId id="257" r:id="rId18"/>
    <p:sldId id="354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>
        <p:scale>
          <a:sx n="100" d="100"/>
          <a:sy n="100" d="100"/>
        </p:scale>
        <p:origin x="-1744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DDBDB-624A-9D4F-98D7-C071DAF108F1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265C-D82A-5D4A-90A9-91F768B74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17/11/18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EE704F-E542-B844-AA8B-E7DE4CEB1915}" type="datetimeFigureOut">
              <a:rPr lang="fr-FR" smtClean="0"/>
              <a:t>17/11/18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47C371-11C0-5B45-8ECD-D2F19BAAEE1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gif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s://fr.wikipedia.org/wiki/La_Formation_de_la_terre_v%C3%A9g%C3%A9tale_par_l'action_des_vers_de_terre" TargetMode="External"/><Relationship Id="rId5" Type="http://schemas.openxmlformats.org/officeDocument/2006/relationships/image" Target="../media/image13.emf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4705" y="4525314"/>
            <a:ext cx="6497671" cy="690055"/>
          </a:xfrm>
        </p:spPr>
        <p:txBody>
          <a:bodyPr>
            <a:normAutofit fontScale="92500"/>
          </a:bodyPr>
          <a:lstStyle/>
          <a:p>
            <a:r>
              <a:rPr lang="fr-FR" sz="1600" dirty="0" smtClean="0"/>
              <a:t>Abord par l’expérience: variations de potentiel extracellulaire chez </a:t>
            </a:r>
            <a:r>
              <a:rPr lang="fr-FR" sz="1600" dirty="0" err="1" smtClean="0"/>
              <a:t>kalanchoë</a:t>
            </a:r>
            <a:r>
              <a:rPr lang="fr-FR" sz="1600" dirty="0" smtClean="0"/>
              <a:t> D. 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4705" y="2942167"/>
            <a:ext cx="6629400" cy="150406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Frontières floues </a:t>
            </a:r>
            <a:br>
              <a:rPr lang="fr-FR" sz="2400" b="1" dirty="0" smtClean="0"/>
            </a:br>
            <a:r>
              <a:rPr lang="fr-FR" sz="2400" b="1" dirty="0" smtClean="0"/>
              <a:t>et comportements intelligents </a:t>
            </a:r>
            <a:br>
              <a:rPr lang="fr-FR" sz="2400" b="1" dirty="0" smtClean="0"/>
            </a:br>
            <a:r>
              <a:rPr lang="fr-FR" sz="2400" b="1" dirty="0" smtClean="0"/>
              <a:t>des plantes</a:t>
            </a:r>
            <a:endParaRPr lang="en-GB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75985" y="5811576"/>
            <a:ext cx="9068015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cap="all" dirty="0" err="1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Séminaire</a:t>
            </a:r>
            <a:r>
              <a:rPr lang="en-GB" cap="all" dirty="0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 : </a:t>
            </a:r>
            <a:r>
              <a:rPr lang="en-GB" i="1" cap="all" dirty="0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La part </a:t>
            </a:r>
            <a:r>
              <a:rPr lang="en-GB" i="1" cap="all" dirty="0" err="1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végétale</a:t>
            </a:r>
            <a:r>
              <a:rPr lang="en-GB" i="1" cap="all" dirty="0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 de </a:t>
            </a:r>
            <a:r>
              <a:rPr lang="en-GB" i="1" cap="all" dirty="0" err="1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l’être</a:t>
            </a:r>
            <a:r>
              <a:rPr lang="en-GB" i="1" cap="all" dirty="0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 </a:t>
            </a:r>
            <a:r>
              <a:rPr lang="en-GB" i="1" cap="all" dirty="0" err="1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humain</a:t>
            </a:r>
            <a:r>
              <a:rPr lang="en-GB" i="1" cap="all" dirty="0" smtClean="0">
                <a:solidFill>
                  <a:schemeClr val="bg2">
                    <a:lumMod val="50000"/>
                  </a:schemeClr>
                </a:solidFill>
                <a:effectLst>
                  <a:glow rad="12700">
                    <a:schemeClr val="tx2">
                      <a:alpha val="78000"/>
                    </a:schemeClr>
                  </a:glow>
                  <a:outerShdw blurRad="50800" dist="38100" dir="2940000" algn="tl" rotWithShape="0">
                    <a:schemeClr val="accent4">
                      <a:alpha val="43000"/>
                    </a:schemeClr>
                  </a:outerShdw>
                </a:effectLst>
                <a:latin typeface="Copperplate Gothic Light"/>
                <a:cs typeface="Copperplate Gothic Light"/>
              </a:rPr>
              <a:t> </a:t>
            </a:r>
          </a:p>
          <a:p>
            <a:pPr algn="ctr"/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Ecole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Polytechnique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 </a:t>
            </a:r>
            <a:r>
              <a:rPr lang="mr-IN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–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10 -11Novembre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2018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Copperplate Gothic Light"/>
              <a:cs typeface="Copperplate Gothic Light"/>
            </a:endParaRPr>
          </a:p>
        </p:txBody>
      </p:sp>
      <p:pic>
        <p:nvPicPr>
          <p:cNvPr id="6" name="Image 4" descr="Vein_sceleton_hydrangea_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057363"/>
            <a:ext cx="214614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7994" y="134033"/>
            <a:ext cx="8463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part végétale de l’être humain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0100" y="5398218"/>
            <a:ext cx="3078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Marc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Copperplate Gothic Light"/>
                <a:cs typeface="Copperplate Gothic Light"/>
              </a:rPr>
              <a:t>-Williams DEBONO</a:t>
            </a:r>
            <a:endParaRPr lang="en-GB" sz="1400" b="1" dirty="0">
              <a:solidFill>
                <a:schemeClr val="accent1">
                  <a:lumMod val="50000"/>
                </a:schemeClr>
              </a:solidFill>
              <a:latin typeface="Copperplate Gothic Light"/>
              <a:cs typeface="Copperplate Gothic Light"/>
            </a:endParaRPr>
          </a:p>
        </p:txBody>
      </p:sp>
      <p:pic>
        <p:nvPicPr>
          <p:cNvPr id="4" name="Image 3" descr="Sous chaque arbre, une feuille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09" y="3797300"/>
            <a:ext cx="799374" cy="9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smtClean="0"/>
              <a:t>VOIES de Signalisation &amp; </a:t>
            </a:r>
            <a:r>
              <a:rPr lang="en-GB" dirty="0" err="1" smtClean="0"/>
              <a:t>comportement</a:t>
            </a:r>
            <a:r>
              <a:rPr lang="en-GB" dirty="0" smtClean="0"/>
              <a:t> des </a:t>
            </a:r>
            <a:r>
              <a:rPr lang="en-GB" dirty="0" err="1" smtClean="0"/>
              <a:t>plantes</a:t>
            </a:r>
            <a:endParaRPr lang="en-GB" dirty="0"/>
          </a:p>
        </p:txBody>
      </p:sp>
      <p:pic>
        <p:nvPicPr>
          <p:cNvPr id="4" name="Image 3" descr="koud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9" y="1555394"/>
            <a:ext cx="4546600" cy="3037129"/>
          </a:xfrm>
          <a:prstGeom prst="rect">
            <a:avLst/>
          </a:prstGeom>
        </p:spPr>
      </p:pic>
      <p:pic>
        <p:nvPicPr>
          <p:cNvPr id="9" name="Imag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27" y="4592523"/>
            <a:ext cx="1894846" cy="1267824"/>
          </a:xfrm>
          <a:prstGeom prst="rect">
            <a:avLst/>
          </a:prstGeom>
        </p:spPr>
      </p:pic>
      <p:pic>
        <p:nvPicPr>
          <p:cNvPr id="12" name="Image 11" descr="LGBP F-2-3 Fig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24" y="4098844"/>
            <a:ext cx="3695700" cy="2287080"/>
          </a:xfrm>
          <a:prstGeom prst="rect">
            <a:avLst/>
          </a:prstGeom>
        </p:spPr>
      </p:pic>
      <p:pic>
        <p:nvPicPr>
          <p:cNvPr id="14" name="Image 13" descr="phloem-signa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9" y="261250"/>
            <a:ext cx="1894846" cy="1186549"/>
          </a:xfrm>
          <a:prstGeom prst="rect">
            <a:avLst/>
          </a:prstGeom>
        </p:spPr>
      </p:pic>
      <p:pic>
        <p:nvPicPr>
          <p:cNvPr id="15" name="Image 14" descr="de-etiolation_pathwa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1555394"/>
            <a:ext cx="3884525" cy="25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5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chêne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le </a:t>
            </a:r>
            <a:r>
              <a:rPr lang="en-GB" dirty="0" err="1" smtClean="0"/>
              <a:t>roseau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5" name="Image 4" descr="The_oak_and_the_Reed_by_Achille_Michall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1649352"/>
            <a:ext cx="8568266" cy="5133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034" y="5319117"/>
            <a:ext cx="896196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pPr marL="114300" indent="0">
              <a:buNone/>
            </a:pPr>
            <a:r>
              <a:rPr lang="en-GB" sz="240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2 </a:t>
            </a:r>
            <a:r>
              <a:rPr lang="en-GB" sz="240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stratégies</a:t>
            </a:r>
            <a:r>
              <a:rPr lang="en-GB" sz="240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des </a:t>
            </a:r>
            <a:r>
              <a:rPr lang="en-GB" sz="240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plantes</a:t>
            </a:r>
            <a:r>
              <a:rPr lang="en-GB" sz="240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face au vent 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: le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chêne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et le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roseau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"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évitement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" du vent pour le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roseau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(forte reconfiguration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aérodynamique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) et "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tolérance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" au vent pour le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chêne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(forte résistance de la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tige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et de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l'ancrage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).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Contrairement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à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la morale de la fable, les 2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stratégies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sont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efficaces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et coexistent </a:t>
            </a:r>
            <a:r>
              <a:rPr lang="en-GB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dans</a:t>
            </a:r>
            <a:r>
              <a:rPr lang="en-GB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la nature. </a:t>
            </a:r>
            <a:r>
              <a:rPr lang="en-GB" sz="160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(Source Wikipedia)</a:t>
            </a:r>
          </a:p>
        </p:txBody>
      </p:sp>
    </p:spTree>
    <p:extLst>
      <p:ext uri="{BB962C8B-B14F-4D97-AF65-F5344CB8AC3E}">
        <p14:creationId xmlns:p14="http://schemas.microsoft.com/office/powerpoint/2010/main" val="15546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11144"/>
            <a:ext cx="5239655" cy="509032"/>
          </a:xfrm>
        </p:spPr>
        <p:txBody>
          <a:bodyPr>
            <a:noAutofit/>
          </a:bodyPr>
          <a:lstStyle/>
          <a:p>
            <a:pPr algn="l"/>
            <a:r>
              <a:rPr lang="fr-FR" sz="1800" i="1" dirty="0" smtClean="0">
                <a:solidFill>
                  <a:srgbClr val="3E4652"/>
                </a:solidFill>
                <a:latin typeface="Copperplate Gothic Light"/>
                <a:cs typeface="Copperplate Gothic Light"/>
              </a:rPr>
              <a:t>«</a:t>
            </a:r>
            <a:r>
              <a:rPr lang="fr-FR" sz="180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 </a:t>
            </a:r>
            <a:r>
              <a:rPr lang="fr-FR" sz="140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L’intelligence des plantes </a:t>
            </a:r>
            <a:r>
              <a:rPr lang="fr-FR" sz="1400" i="1" dirty="0" smtClean="0">
                <a:solidFill>
                  <a:srgbClr val="3E4652"/>
                </a:solidFill>
                <a:latin typeface="Copperplate Gothic Light"/>
                <a:cs typeface="Copperplate Gothic Light"/>
              </a:rPr>
              <a:t>enfin </a:t>
            </a:r>
            <a:r>
              <a:rPr lang="fr-FR" sz="140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révélée</a:t>
            </a:r>
            <a:r>
              <a:rPr lang="fr-FR" sz="180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 »</a:t>
            </a:r>
            <a:endParaRPr lang="fr-FR" sz="2400" i="1" dirty="0">
              <a:solidFill>
                <a:srgbClr val="6B7D72"/>
              </a:solidFill>
              <a:latin typeface="Copperplate Gothic Light"/>
              <a:cs typeface="Copperplate Gothic Ligh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5" y="1663412"/>
            <a:ext cx="46482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4145" y="1561812"/>
            <a:ext cx="4096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6E2619"/>
                </a:solidFill>
              </a:rPr>
              <a:t>L</a:t>
            </a:r>
            <a:r>
              <a:rPr lang="fr-FR" sz="1200" b="1" dirty="0" smtClean="0">
                <a:solidFill>
                  <a:srgbClr val="6E2619"/>
                </a:solidFill>
              </a:rPr>
              <a:t>a </a:t>
            </a:r>
            <a:r>
              <a:rPr lang="fr-FR" sz="1200" b="1" dirty="0">
                <a:solidFill>
                  <a:srgbClr val="6E2619"/>
                </a:solidFill>
              </a:rPr>
              <a:t>question paraît saugrenue. </a:t>
            </a:r>
            <a:endParaRPr lang="fr-FR" sz="1200" b="1" dirty="0" smtClean="0">
              <a:solidFill>
                <a:srgbClr val="6E2619"/>
              </a:solidFill>
            </a:endParaRPr>
          </a:p>
          <a:p>
            <a:r>
              <a:rPr lang="fr-FR" sz="1200" b="1" dirty="0" smtClean="0">
                <a:solidFill>
                  <a:srgbClr val="6E2619"/>
                </a:solidFill>
              </a:rPr>
              <a:t>Vision purement médiatique ?  Il </a:t>
            </a:r>
            <a:r>
              <a:rPr lang="fr-FR" sz="1200" b="1" dirty="0">
                <a:solidFill>
                  <a:srgbClr val="6E2619"/>
                </a:solidFill>
              </a:rPr>
              <a:t>y a quelques années, </a:t>
            </a:r>
            <a:r>
              <a:rPr lang="fr-FR" sz="1200" b="1" dirty="0" smtClean="0">
                <a:solidFill>
                  <a:srgbClr val="6E2619"/>
                </a:solidFill>
              </a:rPr>
              <a:t>elle </a:t>
            </a:r>
            <a:r>
              <a:rPr lang="fr-FR" sz="1200" b="1" dirty="0">
                <a:solidFill>
                  <a:srgbClr val="6E2619"/>
                </a:solidFill>
              </a:rPr>
              <a:t>ne se serait certainement pas </a:t>
            </a:r>
            <a:r>
              <a:rPr lang="fr-FR" sz="1200" b="1" dirty="0" smtClean="0">
                <a:solidFill>
                  <a:srgbClr val="6E2619"/>
                </a:solidFill>
              </a:rPr>
              <a:t>posée</a:t>
            </a:r>
            <a:r>
              <a:rPr lang="is-IS" sz="1200" b="1" dirty="0" smtClean="0">
                <a:solidFill>
                  <a:srgbClr val="6E2619"/>
                </a:solidFill>
              </a:rPr>
              <a:t>…</a:t>
            </a:r>
            <a:r>
              <a:rPr lang="is-IS" sz="1200" b="1" dirty="0" smtClean="0">
                <a:solidFill>
                  <a:srgbClr val="FF0000"/>
                </a:solidFill>
              </a:rPr>
              <a:t>.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4144" y="2305675"/>
            <a:ext cx="41982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 smtClean="0"/>
              <a:t>	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uelles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sont les découvertes </a:t>
            </a:r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réalisées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au cours des trente dernières années et qui conduisent aujourd’hui à nous poser </a:t>
            </a:r>
            <a:endParaRPr lang="fr-FR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question de l’intelligence des plantes ?</a:t>
            </a:r>
          </a:p>
          <a:p>
            <a:pPr algn="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	La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complexité du règne végétal est-elle </a:t>
            </a:r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vraiment comparable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à celle du règne </a:t>
            </a:r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animal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? Doit-on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ainsi, parler d’éthologie des plantes, </a:t>
            </a:r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communication végétale voire </a:t>
            </a:r>
            <a:endParaRPr lang="fr-FR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neurobiologie végétal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e 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 »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3399" y="4988055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Elles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peuvent communiquer entre elles, reconnaître leurs congénères, nourrir leur progéniture, garder des événements en mémoire… Elles élaborent aussi des stratégies pour combattre leurs agresseurs. Et elles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s’entraident.. » </a:t>
            </a:r>
            <a:endParaRPr lang="is-I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604000"/>
            <a:ext cx="5158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6B7D72"/>
                </a:solidFill>
              </a:rPr>
              <a:t>Source  Science publique, Débats France Culture M. </a:t>
            </a:r>
            <a:r>
              <a:rPr lang="fr-FR" sz="1000" dirty="0" err="1" smtClean="0">
                <a:solidFill>
                  <a:srgbClr val="6B7D72"/>
                </a:solidFill>
              </a:rPr>
              <a:t>Alberganti</a:t>
            </a:r>
            <a:r>
              <a:rPr lang="fr-FR" sz="1000" dirty="0" smtClean="0">
                <a:solidFill>
                  <a:srgbClr val="6B7D72"/>
                </a:solidFill>
              </a:rPr>
              <a:t> &amp; Science &amp; Vie  </a:t>
            </a:r>
            <a:endParaRPr lang="fr-FR" sz="1000" dirty="0">
              <a:solidFill>
                <a:srgbClr val="6B7D7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72200" y="129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95945" y="301894"/>
            <a:ext cx="866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cap="small" smtClean="0">
                <a:latin typeface="Goudy Old Style" charset="0"/>
              </a:rPr>
              <a:t>Une ou des formes d’intelligence ?</a:t>
            </a:r>
            <a:endParaRPr lang="en-GB" sz="4000" cap="small" dirty="0"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6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528" y="40074"/>
            <a:ext cx="8603572" cy="836228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Émancipation</a:t>
            </a:r>
            <a:r>
              <a:rPr lang="en-GB" sz="2800" dirty="0" smtClean="0"/>
              <a:t> du </a:t>
            </a:r>
            <a:r>
              <a:rPr lang="en-GB" sz="2800" dirty="0" err="1" smtClean="0"/>
              <a:t>statut</a:t>
            </a:r>
            <a:r>
              <a:rPr lang="en-GB" sz="2800" dirty="0" smtClean="0"/>
              <a:t> des </a:t>
            </a:r>
            <a:r>
              <a:rPr lang="en-GB" sz="2800" dirty="0" err="1" smtClean="0"/>
              <a:t>plantes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4528" y="876302"/>
            <a:ext cx="8501972" cy="59816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</a:t>
            </a:r>
            <a:r>
              <a:rPr lang="fr-FR" sz="1600" b="1" dirty="0">
                <a:solidFill>
                  <a:srgbClr val="6B7D72"/>
                </a:solidFill>
                <a:latin typeface="Goudy Old Style"/>
                <a:cs typeface="Goudy Old Style"/>
              </a:rPr>
              <a:t> 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   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  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CULTURE BIBLIQUE : PLANTE NON VIVANTE</a:t>
            </a:r>
          </a:p>
          <a:p>
            <a:pPr marL="114300" indent="0">
              <a:buNone/>
            </a:pP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    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CONCEPT ARISTOTÉLICIEN : PLANTE-OBJET </a:t>
            </a:r>
            <a:endParaRPr lang="fr-FR" sz="1600" b="1" dirty="0" smtClean="0">
              <a:solidFill>
                <a:srgbClr val="6B7D72"/>
              </a:solidFill>
              <a:latin typeface="Goudy Old Style"/>
              <a:cs typeface="Goudy Old Style"/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&gt;&gt;&gt;  RENAISSANCE : PLANTE POURVUE DE VITALIT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É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 </a:t>
            </a:r>
            <a:endParaRPr lang="fr-FR" sz="1600" b="1" dirty="0" smtClean="0">
              <a:solidFill>
                <a:srgbClr val="6B7D72"/>
              </a:solidFill>
              <a:latin typeface="Goudy Old Style"/>
              <a:cs typeface="Goudy Old Style"/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&gt;&gt;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&gt;&gt; </a:t>
            </a:r>
            <a:r>
              <a:rPr lang="fr-FR" sz="1600" b="1" dirty="0" smtClean="0">
                <a:solidFill>
                  <a:srgbClr val="800000"/>
                </a:solidFill>
                <a:latin typeface="Goudy Old Style"/>
                <a:cs typeface="Goudy Old Style"/>
              </a:rPr>
              <a:t>1880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 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DARWIN &amp; BOSE</a:t>
            </a:r>
            <a:r>
              <a:rPr lang="fr-FR" sz="1050" dirty="0" smtClean="0">
                <a:latin typeface="Goudy Old Style"/>
                <a:cs typeface="Goudy Old Style"/>
              </a:rPr>
              <a:t> </a:t>
            </a:r>
            <a:r>
              <a:rPr lang="fr-FR" sz="1050" b="1" dirty="0" smtClean="0">
                <a:latin typeface="Goudy Old Style"/>
                <a:cs typeface="Goudy Old Style"/>
              </a:rPr>
              <a:t>: </a:t>
            </a:r>
            <a:r>
              <a:rPr lang="fr-FR" sz="1050" dirty="0" smtClean="0">
                <a:latin typeface="Goudy Old Style"/>
                <a:cs typeface="Goudy Old Style"/>
              </a:rPr>
              <a:t> </a:t>
            </a:r>
            <a:r>
              <a:rPr lang="fr-FR" sz="1600" b="1" dirty="0" smtClean="0">
                <a:solidFill>
                  <a:srgbClr val="6B7D72"/>
                </a:solidFill>
                <a:latin typeface="Goudy Old Style"/>
                <a:cs typeface="Goudy Old Style"/>
              </a:rPr>
              <a:t>PLANTE-ÊTRE SENSIBLE </a:t>
            </a:r>
            <a:endParaRPr lang="fr-FR" sz="1600" b="1" dirty="0">
              <a:solidFill>
                <a:srgbClr val="6B7D72"/>
              </a:solidFill>
              <a:latin typeface="Goudy Old Style"/>
              <a:cs typeface="Goudy Old Style"/>
            </a:endParaRPr>
          </a:p>
          <a:p>
            <a:pPr marL="114300" indent="0">
              <a:buNone/>
            </a:pPr>
            <a:r>
              <a:rPr lang="fr-FR" sz="1100" i="1" dirty="0" smtClean="0">
                <a:latin typeface="Goudy Old Style"/>
                <a:cs typeface="Goudy Old Style"/>
              </a:rPr>
              <a:t>1</a:t>
            </a:r>
            <a:r>
              <a:rPr lang="fr-FR" sz="1100" i="1" cap="small" dirty="0" smtClean="0">
                <a:latin typeface="Goudy Old Style"/>
                <a:cs typeface="Goudy Old Style"/>
              </a:rPr>
              <a:t>/ L’Intelligence de la vie se suffit à elle-même :  Compétence / Compréhension / Réponse adaptée (survie, alim., reproduction)  -  2/ Les plantes sont des êtres sensibles au même titre que les animaux  - 3/ Sensibilité des plantes concentrée dans les racines (</a:t>
            </a:r>
            <a:r>
              <a:rPr lang="fr-FR" sz="1100" i="1" cap="small" dirty="0" err="1" smtClean="0">
                <a:latin typeface="Goudy Old Style"/>
                <a:cs typeface="Goudy Old Style"/>
              </a:rPr>
              <a:t>Root</a:t>
            </a:r>
            <a:r>
              <a:rPr lang="fr-FR" sz="1100" i="1" cap="small" dirty="0" smtClean="0">
                <a:latin typeface="Goudy Old Style"/>
                <a:cs typeface="Goudy Old Style"/>
              </a:rPr>
              <a:t> </a:t>
            </a:r>
            <a:r>
              <a:rPr lang="fr-FR" sz="1100" i="1" cap="small" dirty="0" err="1" smtClean="0">
                <a:latin typeface="Goudy Old Style"/>
                <a:cs typeface="Goudy Old Style"/>
              </a:rPr>
              <a:t>Brain</a:t>
            </a:r>
            <a:r>
              <a:rPr lang="fr-FR" sz="1100" i="1" cap="small" dirty="0" smtClean="0">
                <a:latin typeface="Goudy Old Style"/>
                <a:cs typeface="Goudy Old Style"/>
              </a:rPr>
              <a:t> </a:t>
            </a:r>
            <a:r>
              <a:rPr lang="fr-FR" sz="1100" i="1" cap="small" dirty="0" err="1" smtClean="0">
                <a:latin typeface="Goudy Old Style"/>
                <a:cs typeface="Goudy Old Style"/>
              </a:rPr>
              <a:t>Hypothesis</a:t>
            </a:r>
            <a:r>
              <a:rPr lang="fr-FR" sz="1100" i="1" cap="small" dirty="0">
                <a:latin typeface="Goudy Old Style"/>
                <a:cs typeface="Goudy Old Style"/>
              </a:rPr>
              <a:t>)</a:t>
            </a:r>
            <a:r>
              <a:rPr lang="fr-FR" sz="1100" i="1" cap="small" dirty="0" smtClean="0">
                <a:latin typeface="Goudy Old Style"/>
                <a:cs typeface="Goudy Old Style"/>
              </a:rPr>
              <a:t> </a:t>
            </a:r>
          </a:p>
          <a:p>
            <a:pPr marL="114300" indent="0">
              <a:buNone/>
            </a:pPr>
            <a:r>
              <a:rPr lang="fr-FR" sz="1600" b="1" cap="small" dirty="0" smtClean="0">
                <a:solidFill>
                  <a:srgbClr val="6B7D72"/>
                </a:solidFill>
                <a:latin typeface="Goudy Old Style"/>
                <a:cs typeface="Goudy Old Style"/>
              </a:rPr>
              <a:t>&gt;&gt;   </a:t>
            </a:r>
            <a:r>
              <a:rPr lang="fr-FR" sz="1600" b="1" cap="small" dirty="0" smtClean="0">
                <a:solidFill>
                  <a:srgbClr val="6B7D72"/>
                </a:solidFill>
                <a:latin typeface="Goudy Old Style"/>
                <a:cs typeface="Goudy Old Style"/>
              </a:rPr>
              <a:t> </a:t>
            </a:r>
            <a:r>
              <a:rPr lang="fr-FR" sz="1600" b="1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2000</a:t>
            </a:r>
            <a:r>
              <a:rPr lang="fr-FR" sz="1600" b="1" cap="small" dirty="0" smtClean="0">
                <a:solidFill>
                  <a:srgbClr val="6B7D72"/>
                </a:solidFill>
                <a:latin typeface="Goudy Old Style"/>
                <a:cs typeface="Goudy Old Style"/>
              </a:rPr>
              <a:t> </a:t>
            </a:r>
            <a:r>
              <a:rPr lang="fr-FR" sz="1600" b="1" cap="small" dirty="0" smtClean="0">
                <a:solidFill>
                  <a:schemeClr val="accent6">
                    <a:lumMod val="50000"/>
                  </a:schemeClr>
                </a:solidFill>
                <a:latin typeface="Goudy Old Style"/>
                <a:cs typeface="Goudy Old Style"/>
              </a:rPr>
              <a:t>NEUROBIOLOGIE </a:t>
            </a:r>
            <a:r>
              <a:rPr lang="fr-FR" sz="1600" b="1" cap="small" dirty="0">
                <a:solidFill>
                  <a:schemeClr val="accent6">
                    <a:lumMod val="50000"/>
                  </a:schemeClr>
                </a:solidFill>
                <a:latin typeface="Goudy Old Style"/>
                <a:cs typeface="Goudy Old Style"/>
              </a:rPr>
              <a:t>DES </a:t>
            </a:r>
            <a:r>
              <a:rPr lang="fr-FR" sz="1600" b="1" cap="small" dirty="0" smtClean="0">
                <a:solidFill>
                  <a:schemeClr val="accent6">
                    <a:lumMod val="50000"/>
                  </a:schemeClr>
                </a:solidFill>
                <a:latin typeface="Goudy Old Style"/>
                <a:cs typeface="Goudy Old Style"/>
              </a:rPr>
              <a:t>PLANTES </a:t>
            </a:r>
            <a:r>
              <a:rPr lang="fr-FR" sz="1600" b="1" cap="small" dirty="0" smtClean="0">
                <a:solidFill>
                  <a:srgbClr val="6B7D72"/>
                </a:solidFill>
                <a:latin typeface="Goudy Old Style"/>
                <a:cs typeface="Goudy Old Style"/>
              </a:rPr>
              <a:t>/ ETUDE DES COMPORTEMENTS ET DES RÉSEAUX DE SIGNALISATION DES PLANTES </a:t>
            </a:r>
            <a:r>
              <a:rPr lang="fr-FR" sz="1000" b="1" cap="small" dirty="0" smtClean="0">
                <a:solidFill>
                  <a:srgbClr val="E8B54D"/>
                </a:solidFill>
                <a:latin typeface="Goudy Old Style"/>
                <a:cs typeface="Goudy Old Style"/>
              </a:rPr>
              <a:t>PLANT </a:t>
            </a:r>
            <a:r>
              <a:rPr lang="fr-FR" sz="1000" b="1" cap="small" dirty="0">
                <a:solidFill>
                  <a:srgbClr val="E8B54D"/>
                </a:solidFill>
                <a:latin typeface="Goudy Old Style"/>
                <a:cs typeface="Goudy Old Style"/>
              </a:rPr>
              <a:t>SIGNALING &amp; </a:t>
            </a:r>
            <a:r>
              <a:rPr lang="fr-FR" sz="1000" b="1" cap="small" dirty="0" smtClean="0">
                <a:solidFill>
                  <a:srgbClr val="E8B54D"/>
                </a:solidFill>
                <a:latin typeface="Goudy Old Style"/>
                <a:cs typeface="Goudy Old Style"/>
              </a:rPr>
              <a:t>BEHAVIOR</a:t>
            </a:r>
            <a:r>
              <a:rPr lang="fr-FR" sz="900" b="1" cap="small" dirty="0">
                <a:solidFill>
                  <a:schemeClr val="bg2">
                    <a:lumMod val="10000"/>
                  </a:schemeClr>
                </a:solidFill>
                <a:latin typeface="Goudy Old Style"/>
                <a:cs typeface="Goudy Old Style"/>
              </a:rPr>
              <a:t>,</a:t>
            </a:r>
            <a:r>
              <a:rPr lang="fr-FR" sz="900" cap="small" dirty="0" smtClean="0">
                <a:solidFill>
                  <a:schemeClr val="bg2">
                    <a:lumMod val="10000"/>
                  </a:schemeClr>
                </a:solidFill>
                <a:latin typeface="Goudy Old Style"/>
                <a:cs typeface="Goudy Old Style"/>
              </a:rPr>
              <a:t> </a:t>
            </a:r>
            <a:r>
              <a:rPr lang="fr-FR" sz="1100" cap="small" dirty="0" smtClean="0">
                <a:latin typeface="Goudy Old Style"/>
                <a:cs typeface="Goudy Old Style"/>
              </a:rPr>
              <a:t>Conférence de Florence (2005), charte publiée en 2006 (Brenner et al., Italie, Allemagne, Écosse, USA) : </a:t>
            </a:r>
            <a:r>
              <a:rPr lang="fr-FR" sz="1200" cap="small" dirty="0" smtClean="0">
                <a:latin typeface="Goudy Old Style"/>
                <a:cs typeface="Goudy Old Style"/>
              </a:rPr>
              <a:t>vocabulaire </a:t>
            </a:r>
            <a:r>
              <a:rPr lang="fr-FR" sz="1200" b="1" cap="small" dirty="0" smtClean="0">
                <a:latin typeface="Goudy Old Style"/>
                <a:cs typeface="Goudy Old Style"/>
              </a:rPr>
              <a:t>analogique</a:t>
            </a:r>
            <a:r>
              <a:rPr lang="fr-FR" sz="1200" cap="small" dirty="0" smtClean="0">
                <a:latin typeface="Goudy Old Style"/>
                <a:cs typeface="Goudy Old Style"/>
              </a:rPr>
              <a:t> employé relevant de la sphère animale (décision, mémoire, comportement, intelligence..) qui a déclenché des controverses dans le milieu scientifique, mais le problème est surtout </a:t>
            </a:r>
            <a:r>
              <a:rPr lang="fr-FR" sz="1200" b="1" cap="small" dirty="0" smtClean="0">
                <a:latin typeface="Goudy Old Style"/>
                <a:cs typeface="Goudy Old Style"/>
              </a:rPr>
              <a:t>sémantique</a:t>
            </a:r>
            <a:r>
              <a:rPr lang="fr-FR" sz="1200" cap="small" dirty="0" smtClean="0">
                <a:latin typeface="Goudy Old Style"/>
                <a:cs typeface="Goudy Old Style"/>
              </a:rPr>
              <a:t> ou </a:t>
            </a:r>
            <a:r>
              <a:rPr lang="fr-FR" sz="1200" b="1" cap="small" dirty="0" smtClean="0">
                <a:latin typeface="Goudy Old Style"/>
                <a:cs typeface="Goudy Old Style"/>
              </a:rPr>
              <a:t>rhétorique</a:t>
            </a:r>
            <a:r>
              <a:rPr lang="fr-FR" sz="1200" cap="small" dirty="0" smtClean="0">
                <a:latin typeface="Goudy Old Style"/>
                <a:cs typeface="Goudy Old Style"/>
              </a:rPr>
              <a:t> (tout le monde est ok : pas de neurones/pas de cerveau mais des </a:t>
            </a:r>
            <a:r>
              <a:rPr lang="fr-FR" sz="1200" cap="small" dirty="0" smtClean="0">
                <a:solidFill>
                  <a:srgbClr val="008000"/>
                </a:solidFill>
                <a:latin typeface="Goudy Old Style"/>
                <a:cs typeface="Goudy Old Style"/>
              </a:rPr>
              <a:t>comportements </a:t>
            </a:r>
            <a:r>
              <a:rPr lang="fr-FR" sz="1200" cap="small" dirty="0" smtClean="0">
                <a:latin typeface="Goudy Old Style"/>
                <a:cs typeface="Goudy Old Style"/>
              </a:rPr>
              <a:t>complexes non élucidés).</a:t>
            </a:r>
          </a:p>
          <a:p>
            <a:pPr marL="114300" indent="0" algn="just">
              <a:buNone/>
            </a:pPr>
            <a:r>
              <a:rPr lang="fr-FR" sz="1600" cap="small" dirty="0" smtClean="0">
                <a:latin typeface="Goudy Old Style"/>
                <a:cs typeface="Goudy Old Style"/>
              </a:rPr>
              <a:t>	Ce </a:t>
            </a:r>
            <a:r>
              <a:rPr lang="fr-FR" sz="1600" cap="small" dirty="0" smtClean="0">
                <a:latin typeface="Goudy Old Style"/>
                <a:cs typeface="Goudy Old Style"/>
              </a:rPr>
              <a:t>courant de pensée présente quoiqu’il en soit 4 gros avantages :  </a:t>
            </a:r>
          </a:p>
          <a:p>
            <a:pPr marL="114300" indent="0" algn="just">
              <a:buNone/>
            </a:pPr>
            <a:r>
              <a:rPr lang="fr-FR" sz="1400" cap="small" dirty="0" smtClean="0">
                <a:latin typeface="Goudy Old Style"/>
                <a:cs typeface="Goudy Old Style"/>
              </a:rPr>
              <a:t>1</a:t>
            </a:r>
            <a:r>
              <a:rPr lang="fr-FR" sz="1400" cap="small" dirty="0" smtClean="0">
                <a:latin typeface="Goudy Old Style"/>
                <a:cs typeface="Goudy Old Style"/>
              </a:rPr>
              <a:t>/ </a:t>
            </a:r>
            <a:r>
              <a:rPr lang="fr-FR" sz="1600" b="1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nous  faire sortir de l’ère archaïque de la plante-objet</a:t>
            </a:r>
            <a:endParaRPr lang="fr-FR" sz="1600" cap="small" dirty="0" smtClean="0">
              <a:solidFill>
                <a:srgbClr val="800000"/>
              </a:solidFill>
              <a:latin typeface="Goudy Old Style"/>
              <a:cs typeface="Goudy Old Style"/>
            </a:endParaRPr>
          </a:p>
          <a:p>
            <a:pPr marL="114300" indent="0" algn="just">
              <a:buNone/>
            </a:pPr>
            <a:r>
              <a:rPr lang="fr-FR" sz="1400" cap="small" dirty="0" smtClean="0">
                <a:latin typeface="Goudy Old Style"/>
                <a:cs typeface="Goudy Old Style"/>
              </a:rPr>
              <a:t>2</a:t>
            </a:r>
            <a:r>
              <a:rPr lang="fr-FR" sz="1400" cap="small" dirty="0" smtClean="0">
                <a:latin typeface="Goudy Old Style"/>
                <a:cs typeface="Goudy Old Style"/>
              </a:rPr>
              <a:t>/ </a:t>
            </a:r>
            <a:r>
              <a:rPr lang="fr-FR" sz="1600" b="1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nous faire sortir de l’impasse où se trouvaient la biologie végétale depuis la fin des années 70 </a:t>
            </a:r>
            <a:r>
              <a:rPr lang="fr-FR" sz="1200" cap="small" dirty="0" smtClean="0">
                <a:latin typeface="Goudy Old Style"/>
                <a:cs typeface="Goudy Old Style"/>
              </a:rPr>
              <a:t>(polluée par la publication de travaux ésotériques datant de l’époque du New </a:t>
            </a:r>
            <a:r>
              <a:rPr lang="fr-FR" sz="1200" cap="small" dirty="0" err="1" smtClean="0">
                <a:latin typeface="Goudy Old Style"/>
                <a:cs typeface="Goudy Old Style"/>
              </a:rPr>
              <a:t>age</a:t>
            </a:r>
            <a:r>
              <a:rPr lang="fr-FR" sz="1200" cap="small" dirty="0" smtClean="0">
                <a:latin typeface="Goudy Old Style"/>
                <a:cs typeface="Goudy Old Style"/>
              </a:rPr>
              <a:t> (polémique </a:t>
            </a:r>
            <a:r>
              <a:rPr lang="fr-FR" sz="1200" cap="small" dirty="0" err="1" smtClean="0">
                <a:latin typeface="Goudy Old Style"/>
                <a:cs typeface="Goudy Old Style"/>
              </a:rPr>
              <a:t>Backster</a:t>
            </a:r>
            <a:r>
              <a:rPr lang="fr-FR" sz="1200" cap="small" dirty="0" smtClean="0">
                <a:latin typeface="Goudy Old Style"/>
                <a:cs typeface="Goudy Old Style"/>
              </a:rPr>
              <a:t>) et poser des questions valides sur la séparation des règnes ou la spécificité du végétal : émancipation et validation des travaux sérieux autocensurés par leurs propres auteurs pendant ≈ 30 ans vu le contexte !</a:t>
            </a:r>
          </a:p>
          <a:p>
            <a:pPr marL="114300" indent="0" algn="just">
              <a:buNone/>
            </a:pPr>
            <a:r>
              <a:rPr lang="fr-FR" sz="1400" cap="small" dirty="0" smtClean="0">
                <a:latin typeface="Goudy Old Style"/>
                <a:cs typeface="Goudy Old Style"/>
              </a:rPr>
              <a:t>3</a:t>
            </a:r>
            <a:r>
              <a:rPr lang="fr-FR" sz="1400" cap="small" dirty="0" smtClean="0">
                <a:latin typeface="Goudy Old Style"/>
                <a:cs typeface="Goudy Old Style"/>
              </a:rPr>
              <a:t>/ </a:t>
            </a:r>
            <a:r>
              <a:rPr lang="fr-FR" sz="1600" b="1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relancer la recherche</a:t>
            </a:r>
            <a:r>
              <a:rPr lang="fr-FR" sz="1600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 </a:t>
            </a:r>
            <a:r>
              <a:rPr lang="fr-FR" sz="1400" cap="small" dirty="0" smtClean="0">
                <a:latin typeface="Goudy Old Style"/>
                <a:cs typeface="Goudy Old Style"/>
              </a:rPr>
              <a:t>: </a:t>
            </a:r>
            <a:r>
              <a:rPr lang="fr-FR" sz="1200" cap="small" dirty="0" smtClean="0">
                <a:latin typeface="Goudy Old Style"/>
                <a:cs typeface="Goudy Old Style"/>
              </a:rPr>
              <a:t>comme dans toute crise, un regain d’intérêt pour les travaux de botanique qui, cumulé à une série de découvertes marquantes en cascade a provoqué un raz de marée et la ré-interrogation de  bon nombre de nos certitudes “</a:t>
            </a:r>
            <a:r>
              <a:rPr lang="fr-FR" sz="1200" cap="small" dirty="0" err="1" smtClean="0">
                <a:latin typeface="Goudy Old Style"/>
                <a:cs typeface="Goudy Old Style"/>
              </a:rPr>
              <a:t>anthropocentrées</a:t>
            </a:r>
            <a:r>
              <a:rPr lang="fr-FR" sz="1200" cap="small" dirty="0" smtClean="0">
                <a:latin typeface="Goudy Old Style"/>
                <a:cs typeface="Goudy Old Style"/>
              </a:rPr>
              <a:t>”</a:t>
            </a:r>
          </a:p>
          <a:p>
            <a:pPr marL="114300" indent="0" algn="just">
              <a:buNone/>
            </a:pPr>
            <a:r>
              <a:rPr lang="fr-FR" sz="1400" cap="small" dirty="0" smtClean="0">
                <a:latin typeface="Goudy Old Style"/>
                <a:cs typeface="Goudy Old Style"/>
              </a:rPr>
              <a:t>4</a:t>
            </a:r>
            <a:r>
              <a:rPr lang="fr-FR" sz="1400" cap="small" dirty="0" smtClean="0">
                <a:latin typeface="Goudy Old Style"/>
                <a:cs typeface="Goudy Old Style"/>
              </a:rPr>
              <a:t>/ </a:t>
            </a:r>
            <a:r>
              <a:rPr lang="fr-FR" sz="1600" b="1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déclencher une remise en question </a:t>
            </a:r>
            <a:r>
              <a:rPr lang="fr-FR" sz="1200" b="1" cap="small" dirty="0" smtClean="0">
                <a:solidFill>
                  <a:schemeClr val="tx1"/>
                </a:solidFill>
                <a:latin typeface="Goudy Old Style"/>
                <a:cs typeface="Goudy Old Style"/>
              </a:rPr>
              <a:t>du statut d’être vivant et de son rapport au </a:t>
            </a:r>
            <a:r>
              <a:rPr lang="fr-FR" sz="1200" b="1" cap="small" dirty="0" smtClean="0">
                <a:solidFill>
                  <a:schemeClr val="tx1"/>
                </a:solidFill>
                <a:latin typeface="Goudy Old Style"/>
                <a:cs typeface="Goudy Old Style"/>
              </a:rPr>
              <a:t>milieu, de </a:t>
            </a:r>
            <a:r>
              <a:rPr lang="fr-FR" sz="1200" b="1" cap="small" dirty="0" smtClean="0">
                <a:solidFill>
                  <a:schemeClr val="tx1"/>
                </a:solidFill>
                <a:latin typeface="Goudy Old Style"/>
                <a:cs typeface="Goudy Old Style"/>
              </a:rPr>
              <a:t>la définition de l’intelligence </a:t>
            </a:r>
            <a:r>
              <a:rPr lang="fr-FR" sz="1200" cap="small" dirty="0" smtClean="0">
                <a:latin typeface="Goudy Old Style"/>
                <a:cs typeface="Goudy Old Style"/>
              </a:rPr>
              <a:t>et des questions philosophiques et éthiques (droit et statut des </a:t>
            </a:r>
            <a:r>
              <a:rPr lang="fr-FR" sz="1200" cap="small" dirty="0">
                <a:latin typeface="Goudy Old Style"/>
                <a:cs typeface="Goudy Old Style"/>
              </a:rPr>
              <a:t>plantes, </a:t>
            </a:r>
            <a:r>
              <a:rPr lang="fr-FR" sz="1200" cap="small" dirty="0" smtClean="0">
                <a:latin typeface="Goudy Old Style"/>
                <a:cs typeface="Goudy Old Style"/>
              </a:rPr>
              <a:t>% objet</a:t>
            </a:r>
            <a:r>
              <a:rPr lang="fr-FR" sz="1200" cap="small" dirty="0">
                <a:latin typeface="Goudy Old Style"/>
                <a:cs typeface="Goudy Old Style"/>
              </a:rPr>
              <a:t>-</a:t>
            </a:r>
            <a:r>
              <a:rPr lang="fr-FR" sz="1200" cap="small" dirty="0" smtClean="0">
                <a:latin typeface="Goudy Old Style"/>
                <a:cs typeface="Goudy Old Style"/>
              </a:rPr>
              <a:t>sujet</a:t>
            </a:r>
            <a:r>
              <a:rPr lang="fr-FR" sz="1200" b="1" cap="small" dirty="0" smtClean="0">
                <a:latin typeface="Goudy Old Style"/>
                <a:cs typeface="Goudy Old Style"/>
              </a:rPr>
              <a:t> </a:t>
            </a:r>
            <a:r>
              <a:rPr lang="fr-FR" sz="1200" cap="small" dirty="0" smtClean="0">
                <a:latin typeface="Goudy Old Style"/>
                <a:cs typeface="Goudy Old Style"/>
              </a:rPr>
              <a:t>) qui y sont attenantes</a:t>
            </a:r>
            <a:r>
              <a:rPr lang="fr-FR" sz="1400" b="1" cap="small" dirty="0" smtClean="0">
                <a:solidFill>
                  <a:srgbClr val="008000"/>
                </a:solidFill>
                <a:latin typeface="Goudy Old Style"/>
                <a:cs typeface="Goudy Old Style"/>
              </a:rPr>
              <a:t>.</a:t>
            </a:r>
            <a:endParaRPr lang="fr-FR" sz="1400" b="1" cap="small" dirty="0">
              <a:solidFill>
                <a:srgbClr val="008000"/>
              </a:solidFill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3494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err="1" smtClean="0"/>
              <a:t>plasticité</a:t>
            </a:r>
            <a:r>
              <a:rPr lang="en-GB" dirty="0" smtClean="0"/>
              <a:t>  du vivant</a:t>
            </a:r>
            <a:br>
              <a:rPr lang="en-GB" dirty="0" smtClean="0"/>
            </a:br>
            <a:r>
              <a:rPr lang="en-GB" dirty="0" smtClean="0"/>
              <a:t>&amp; Interface </a:t>
            </a:r>
            <a:r>
              <a:rPr lang="en-GB" dirty="0" err="1" smtClean="0"/>
              <a:t>mésologique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Espace réservé du contenu 3" descr="bark-abstract-c2a9-2011-christopher-martin-2342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10184"/>
          <a:stretch>
            <a:fillRect/>
          </a:stretch>
        </p:blipFill>
        <p:spPr>
          <a:xfrm>
            <a:off x="426128" y="300036"/>
            <a:ext cx="2159711" cy="1147763"/>
          </a:xfrm>
        </p:spPr>
      </p:pic>
      <p:graphicFrame>
        <p:nvGraphicFramePr>
          <p:cNvPr id="5" name="Espace réservé du contenu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1408"/>
              </p:ext>
            </p:extLst>
          </p:nvPr>
        </p:nvGraphicFramePr>
        <p:xfrm>
          <a:off x="323850" y="1912938"/>
          <a:ext cx="856615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Document" r:id="rId4" imgW="6388100" imgH="3657600" progId="Word.Document.12">
                  <p:embed/>
                </p:oleObj>
              </mc:Choice>
              <mc:Fallback>
                <p:oleObj name="Document" r:id="rId4" imgW="63881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912938"/>
                        <a:ext cx="8566150" cy="47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77935" y="6319034"/>
            <a:ext cx="1812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opperplate Gothic Light"/>
                <a:cs typeface="Copperplate Gothic Light"/>
              </a:rPr>
              <a:t>Debono</a:t>
            </a:r>
            <a:r>
              <a:rPr lang="en-GB" sz="1200" dirty="0" smtClean="0">
                <a:latin typeface="Copperplate Gothic Light"/>
                <a:cs typeface="Copperplate Gothic Light"/>
              </a:rPr>
              <a:t>, 2017, 2018</a:t>
            </a:r>
            <a:endParaRPr lang="en-GB" sz="1200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975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Conclusion </a:t>
            </a:r>
            <a:r>
              <a:rPr lang="en-GB" sz="2800" dirty="0"/>
              <a:t>: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de </a:t>
            </a:r>
            <a:r>
              <a:rPr lang="en-GB" sz="2800" dirty="0" err="1" smtClean="0"/>
              <a:t>L’arbre</a:t>
            </a:r>
            <a:r>
              <a:rPr lang="en-GB" sz="2800" dirty="0" smtClean="0"/>
              <a:t> </a:t>
            </a:r>
            <a:r>
              <a:rPr lang="en-GB" sz="2800" dirty="0" err="1" smtClean="0"/>
              <a:t>à</a:t>
            </a:r>
            <a:r>
              <a:rPr lang="en-GB" sz="2800" dirty="0" smtClean="0"/>
              <a:t> </a:t>
            </a:r>
            <a:r>
              <a:rPr lang="en-GB" sz="2800" dirty="0" err="1" smtClean="0"/>
              <a:t>l’homme</a:t>
            </a:r>
            <a:r>
              <a:rPr lang="mr-IN" sz="2800" dirty="0" smtClean="0"/>
              <a:t>…</a:t>
            </a:r>
            <a:endParaRPr lang="en-GB" sz="2800" dirty="0"/>
          </a:p>
        </p:txBody>
      </p:sp>
      <p:pic>
        <p:nvPicPr>
          <p:cNvPr id="4" name="Image 5" descr="Phyl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5" y="331618"/>
            <a:ext cx="1936749" cy="111618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Image 4" descr="feuille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8" y="1627717"/>
            <a:ext cx="3462942" cy="51032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46375" y="2101334"/>
            <a:ext cx="51325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pperplate Gothic Light"/>
                <a:cs typeface="Copperplate Gothic Light"/>
              </a:rPr>
              <a:t>La part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végétale</a:t>
            </a:r>
            <a:r>
              <a:rPr lang="en-GB" sz="1600" dirty="0" smtClean="0">
                <a:latin typeface="Copperplate Gothic Light"/>
                <a:cs typeface="Copperplate Gothic Light"/>
              </a:rPr>
              <a:t> de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l’homme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est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intrinsèquement</a:t>
            </a:r>
            <a:r>
              <a:rPr lang="en-GB" sz="1600" dirty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liée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à</a:t>
            </a:r>
            <a:r>
              <a:rPr lang="en-GB" sz="1600" dirty="0" smtClean="0">
                <a:latin typeface="Copperplate Gothic Light"/>
                <a:cs typeface="Copperplate Gothic Light"/>
              </a:rPr>
              <a:t> la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plasticité</a:t>
            </a:r>
            <a:r>
              <a:rPr lang="en-GB" sz="1600" dirty="0" smtClean="0">
                <a:latin typeface="Copperplate Gothic Light"/>
                <a:cs typeface="Copperplate Gothic Light"/>
              </a:rPr>
              <a:t> du </a:t>
            </a:r>
            <a:endParaRPr lang="en-GB" sz="1600" dirty="0" smtClean="0">
              <a:latin typeface="Copperplate Gothic Light"/>
              <a:cs typeface="Copperplate Gothic Light"/>
            </a:endParaRPr>
          </a:p>
          <a:p>
            <a:r>
              <a:rPr lang="en-GB" sz="1600" dirty="0" smtClean="0">
                <a:latin typeface="Copperplate Gothic Light"/>
                <a:cs typeface="Copperplate Gothic Light"/>
              </a:rPr>
              <a:t>vivant </a:t>
            </a:r>
            <a:r>
              <a:rPr lang="en-GB" sz="1600" dirty="0" smtClean="0">
                <a:latin typeface="Copperplate Gothic Light"/>
                <a:cs typeface="Copperplate Gothic Light"/>
              </a:rPr>
              <a:t>et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à</a:t>
            </a:r>
            <a:r>
              <a:rPr lang="en-GB" sz="1600" dirty="0" smtClean="0">
                <a:latin typeface="Copperplate Gothic Light"/>
                <a:cs typeface="Copperplate Gothic Light"/>
              </a:rPr>
              <a:t> son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évolution</a:t>
            </a:r>
            <a:r>
              <a:rPr lang="en-GB" sz="1600" dirty="0" smtClean="0">
                <a:latin typeface="Copperplate Gothic Light"/>
                <a:cs typeface="Copperplate Gothic Light"/>
              </a:rPr>
              <a:t>.</a:t>
            </a:r>
          </a:p>
          <a:p>
            <a:endParaRPr lang="en-GB" sz="1600" dirty="0" smtClean="0">
              <a:latin typeface="Copperplate Gothic Light"/>
              <a:cs typeface="Copperplate Gothic Light"/>
            </a:endParaRPr>
          </a:p>
          <a:p>
            <a:r>
              <a:rPr lang="en-GB" sz="1600" dirty="0" smtClean="0">
                <a:latin typeface="Copperplate Gothic Light"/>
                <a:cs typeface="Copperplate Gothic Light"/>
              </a:rPr>
              <a:t>Les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plantes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sont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aujourd’hui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émancipées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et </a:t>
            </a:r>
          </a:p>
          <a:p>
            <a:r>
              <a:rPr lang="en-GB" sz="1600" dirty="0" err="1" smtClean="0">
                <a:latin typeface="Copperplate Gothic Light"/>
                <a:cs typeface="Copperplate Gothic Light"/>
              </a:rPr>
              <a:t>considérées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comme</a:t>
            </a:r>
            <a:r>
              <a:rPr lang="en-GB" sz="1600" dirty="0" smtClean="0">
                <a:latin typeface="Copperplate Gothic Light"/>
                <a:cs typeface="Copperplate Gothic Light"/>
              </a:rPr>
              <a:t> des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sujets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hautement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</a:p>
          <a:p>
            <a:r>
              <a:rPr lang="en-GB" sz="1600" dirty="0" err="1" smtClean="0">
                <a:latin typeface="Copperplate Gothic Light"/>
                <a:cs typeface="Copperplate Gothic Light"/>
              </a:rPr>
              <a:t>réceptifs</a:t>
            </a:r>
            <a:r>
              <a:rPr lang="en-GB" sz="1600" dirty="0" smtClean="0">
                <a:latin typeface="Copperplate Gothic Light"/>
                <a:cs typeface="Copperplate Gothic Light"/>
              </a:rPr>
              <a:t> et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capables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d’avoir</a:t>
            </a:r>
            <a:r>
              <a:rPr lang="en-GB" sz="1600" dirty="0" smtClean="0">
                <a:latin typeface="Copperplate Gothic Light"/>
                <a:cs typeface="Copperplate Gothic Light"/>
              </a:rPr>
              <a:t> des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comportements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intelligents</a:t>
            </a:r>
            <a:r>
              <a:rPr lang="en-GB" sz="1600" dirty="0" smtClean="0">
                <a:latin typeface="Copperplate Gothic Light"/>
                <a:cs typeface="Copperplate Gothic Light"/>
              </a:rPr>
              <a:t>.  </a:t>
            </a:r>
          </a:p>
          <a:p>
            <a:endParaRPr lang="en-GB" sz="1600" dirty="0" smtClean="0">
              <a:latin typeface="Copperplate Gothic Light"/>
              <a:cs typeface="Copperplate Gothic Light"/>
            </a:endParaRPr>
          </a:p>
          <a:p>
            <a:r>
              <a:rPr lang="en-GB" sz="1600" dirty="0" err="1" smtClean="0">
                <a:latin typeface="Copperplate Gothic Light"/>
                <a:cs typeface="Copperplate Gothic Light"/>
              </a:rPr>
              <a:t>C’est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à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l’interface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mésologique</a:t>
            </a:r>
            <a:r>
              <a:rPr lang="en-GB" sz="1600" dirty="0" smtClean="0">
                <a:latin typeface="Copperplate Gothic Light"/>
                <a:cs typeface="Copperplate Gothic Light"/>
              </a:rPr>
              <a:t>,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c’est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à</a:t>
            </a:r>
            <a:r>
              <a:rPr lang="en-GB" sz="1600" dirty="0" smtClean="0">
                <a:latin typeface="Copperplate Gothic Light"/>
                <a:cs typeface="Copperplate Gothic Light"/>
              </a:rPr>
              <a:t> dire </a:t>
            </a:r>
          </a:p>
          <a:p>
            <a:r>
              <a:rPr lang="en-GB" sz="1600" dirty="0" smtClean="0">
                <a:latin typeface="Copperplate Gothic Light"/>
                <a:cs typeface="Copperplate Gothic Light"/>
              </a:rPr>
              <a:t>des rapports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intimes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entre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l’être</a:t>
            </a:r>
            <a:r>
              <a:rPr lang="en-GB" sz="1600" dirty="0" smtClean="0">
                <a:latin typeface="Copperplate Gothic Light"/>
                <a:cs typeface="Copperplate Gothic Light"/>
              </a:rPr>
              <a:t> et son milieu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singulier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qu’il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>
                <a:latin typeface="Copperplate Gothic Light"/>
                <a:cs typeface="Copperplate Gothic Light"/>
              </a:rPr>
              <a:t>faut</a:t>
            </a:r>
            <a:r>
              <a:rPr lang="en-GB" sz="1600" dirty="0">
                <a:latin typeface="Copperplate Gothic Light"/>
                <a:cs typeface="Copperplate Gothic Light"/>
              </a:rPr>
              <a:t> </a:t>
            </a:r>
            <a:r>
              <a:rPr lang="en-GB" sz="1600" dirty="0" err="1">
                <a:latin typeface="Copperplate Gothic Light"/>
                <a:cs typeface="Copperplate Gothic Light"/>
              </a:rPr>
              <a:t>rechercher</a:t>
            </a:r>
            <a:r>
              <a:rPr lang="en-GB" sz="1600" dirty="0">
                <a:latin typeface="Copperplate Gothic Light"/>
                <a:cs typeface="Copperplate Gothic Light"/>
              </a:rPr>
              <a:t> </a:t>
            </a:r>
            <a:r>
              <a:rPr lang="en-GB" sz="1600" dirty="0" smtClean="0">
                <a:latin typeface="Copperplate Gothic Light"/>
                <a:cs typeface="Copperplate Gothic Light"/>
              </a:rPr>
              <a:t>les interactions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étroites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qui se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sont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construites</a:t>
            </a:r>
            <a:r>
              <a:rPr lang="en-GB" sz="1600" dirty="0" smtClean="0">
                <a:latin typeface="Copperplate Gothic Light"/>
                <a:cs typeface="Copperplate Gothic Light"/>
              </a:rPr>
              <a:t> </a:t>
            </a:r>
            <a:r>
              <a:rPr lang="en-GB" sz="1600" dirty="0" smtClean="0">
                <a:latin typeface="Copperplate Gothic Light"/>
                <a:cs typeface="Copperplate Gothic Light"/>
              </a:rPr>
              <a:t>entre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l’arbre</a:t>
            </a:r>
            <a:r>
              <a:rPr lang="en-GB" sz="1600" dirty="0" smtClean="0">
                <a:latin typeface="Copperplate Gothic Light"/>
                <a:cs typeface="Copperplate Gothic Light"/>
              </a:rPr>
              <a:t> et </a:t>
            </a:r>
            <a:r>
              <a:rPr lang="en-GB" sz="1600" dirty="0" err="1" smtClean="0">
                <a:latin typeface="Copperplate Gothic Light"/>
                <a:cs typeface="Copperplate Gothic Light"/>
              </a:rPr>
              <a:t>l’homme</a:t>
            </a:r>
            <a:r>
              <a:rPr lang="en-GB" sz="1600" dirty="0" smtClean="0">
                <a:latin typeface="Copperplate Gothic Light"/>
                <a:cs typeface="Copperplate Gothic Light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1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 smtClean="0"/>
              <a:t>BACKUP SLIDES</a:t>
            </a:r>
            <a:endParaRPr lang="en-GB" sz="3100" dirty="0"/>
          </a:p>
        </p:txBody>
      </p:sp>
      <p:pic>
        <p:nvPicPr>
          <p:cNvPr id="4" name="Espace réservé du contenu 3" descr="hugh-turvey-x-ray-images-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 b="7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558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Les </a:t>
            </a:r>
            <a:r>
              <a:rPr lang="en-GB" dirty="0" err="1" smtClean="0"/>
              <a:t>Arbres</a:t>
            </a:r>
            <a:r>
              <a:rPr lang="en-GB" dirty="0" smtClean="0"/>
              <a:t> du Vivant </a:t>
            </a:r>
            <a:endParaRPr lang="en-GB" dirty="0"/>
          </a:p>
        </p:txBody>
      </p:sp>
      <p:pic>
        <p:nvPicPr>
          <p:cNvPr id="8" name="Espace réservé du contenu 5" descr="arbre Haeckel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54"/>
          <a:stretch/>
        </p:blipFill>
        <p:spPr>
          <a:xfrm>
            <a:off x="330200" y="1603245"/>
            <a:ext cx="3319930" cy="4958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5337" y="5345536"/>
            <a:ext cx="493146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small" dirty="0">
                <a:solidFill>
                  <a:schemeClr val="accent1">
                    <a:lumMod val="50000"/>
                  </a:schemeClr>
                </a:solidFill>
              </a:rPr>
              <a:t>Arbre du vivant d’Haeckel (1866)</a:t>
            </a:r>
          </a:p>
          <a:p>
            <a:r>
              <a:rPr lang="fr-FR" sz="1100" dirty="0"/>
              <a:t>Depuis les observations pionnières d’Haeckel sur la phylogénie des plantes, on relève une adaptation et une complexité croissante des végétaux, allant des premières algues (plantes non vasculaires) aux </a:t>
            </a:r>
            <a:r>
              <a:rPr lang="fr-FR" sz="1100" dirty="0" err="1"/>
              <a:t>briophytes</a:t>
            </a:r>
            <a:r>
              <a:rPr lang="fr-FR" sz="1100" dirty="0"/>
              <a:t>, suivies des plantes à spores (fougères) jusqu’aux gymnospermes et aux angiospermes (plantes à fleur). </a:t>
            </a:r>
            <a:endParaRPr lang="en-GB" sz="1100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08371"/>
            <a:ext cx="812800" cy="11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04761" y="2548049"/>
            <a:ext cx="569857" cy="5025117"/>
          </a:xfrm>
          <a:prstGeom prst="rect">
            <a:avLst/>
          </a:prstGeom>
        </p:spPr>
      </p:pic>
      <p:pic>
        <p:nvPicPr>
          <p:cNvPr id="9" name="Image 2" descr="Simplified_tr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570673"/>
            <a:ext cx="4255648" cy="274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77130" y="4306319"/>
            <a:ext cx="5025118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1400" b="1" cap="small" dirty="0" smtClean="0">
                <a:solidFill>
                  <a:srgbClr val="660066"/>
                </a:solidFill>
              </a:rPr>
              <a:t>                   3 </a:t>
            </a:r>
            <a:r>
              <a:rPr lang="en-GB" sz="1400" b="1" cap="small" dirty="0">
                <a:solidFill>
                  <a:srgbClr val="660066"/>
                </a:solidFill>
              </a:rPr>
              <a:t>branches &amp; </a:t>
            </a:r>
            <a:r>
              <a:rPr lang="en-GB" sz="1400" b="1" cap="small" dirty="0" err="1">
                <a:solidFill>
                  <a:srgbClr val="660066"/>
                </a:solidFill>
              </a:rPr>
              <a:t>possibilté</a:t>
            </a:r>
            <a:r>
              <a:rPr lang="en-GB" sz="1400" b="1" cap="small" dirty="0">
                <a:solidFill>
                  <a:srgbClr val="660066"/>
                </a:solidFill>
              </a:rPr>
              <a:t> d’un </a:t>
            </a:r>
            <a:r>
              <a:rPr lang="en-GB" sz="1400" b="1" cap="small" dirty="0" err="1">
                <a:solidFill>
                  <a:srgbClr val="660066"/>
                </a:solidFill>
              </a:rPr>
              <a:t>ancêtre</a:t>
            </a:r>
            <a:r>
              <a:rPr lang="en-GB" sz="1400" b="1" cap="small" dirty="0">
                <a:solidFill>
                  <a:srgbClr val="660066"/>
                </a:solidFill>
              </a:rPr>
              <a:t> </a:t>
            </a:r>
            <a:r>
              <a:rPr lang="en-GB" sz="1400" b="1" cap="small" dirty="0" err="1">
                <a:solidFill>
                  <a:srgbClr val="660066"/>
                </a:solidFill>
              </a:rPr>
              <a:t>commun</a:t>
            </a:r>
            <a:r>
              <a:rPr lang="en-GB" sz="1400" b="1" cap="small" dirty="0">
                <a:solidFill>
                  <a:srgbClr val="660066"/>
                </a:solidFill>
              </a:rPr>
              <a:t> </a:t>
            </a:r>
          </a:p>
          <a:p>
            <a:pPr marL="114300" indent="0">
              <a:buNone/>
            </a:pPr>
            <a:r>
              <a:rPr lang="en-GB" sz="1050" cap="small" dirty="0" smtClean="0"/>
              <a:t>        (</a:t>
            </a:r>
            <a:r>
              <a:rPr lang="en-GB" sz="1050" cap="small" dirty="0"/>
              <a:t>LUCA, 3 milliards et demi </a:t>
            </a:r>
            <a:r>
              <a:rPr lang="en-GB" sz="1050" cap="small" dirty="0" err="1"/>
              <a:t>d’années</a:t>
            </a:r>
            <a:r>
              <a:rPr lang="en-GB" sz="1050" cap="small" dirty="0"/>
              <a:t> : "last universal common ancestor”) </a:t>
            </a:r>
          </a:p>
        </p:txBody>
      </p:sp>
    </p:spTree>
    <p:extLst>
      <p:ext uri="{BB962C8B-B14F-4D97-AF65-F5344CB8AC3E}">
        <p14:creationId xmlns:p14="http://schemas.microsoft.com/office/powerpoint/2010/main" val="13793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00" y="651934"/>
            <a:ext cx="8724900" cy="109643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Émancipation</a:t>
            </a:r>
            <a:r>
              <a:rPr lang="en-GB" sz="2400" dirty="0" smtClean="0"/>
              <a:t> des </a:t>
            </a:r>
            <a:r>
              <a:rPr lang="en-GB" sz="2400" dirty="0" err="1" smtClean="0"/>
              <a:t>plantes</a:t>
            </a:r>
            <a:r>
              <a:rPr lang="en-GB" sz="2400" dirty="0" smtClean="0"/>
              <a:t> </a:t>
            </a:r>
            <a:r>
              <a:rPr lang="en-GB" sz="2400" dirty="0" smtClean="0"/>
              <a:t>&amp; </a:t>
            </a:r>
            <a:br>
              <a:rPr lang="en-GB" sz="2400" dirty="0" smtClean="0"/>
            </a:br>
            <a:r>
              <a:rPr lang="en-GB" sz="2400" dirty="0" err="1" smtClean="0"/>
              <a:t>essor</a:t>
            </a:r>
            <a:r>
              <a:rPr lang="en-GB" sz="2400" dirty="0" smtClean="0"/>
              <a:t> </a:t>
            </a:r>
            <a:r>
              <a:rPr lang="en-GB" sz="2400" dirty="0" smtClean="0"/>
              <a:t>de LA perspective </a:t>
            </a:r>
            <a:r>
              <a:rPr lang="en-GB" sz="2400" dirty="0" err="1" smtClean="0"/>
              <a:t>mésologique</a:t>
            </a:r>
            <a:r>
              <a:rPr lang="en-GB" sz="2400" dirty="0" smtClean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899" y="1612900"/>
            <a:ext cx="8597901" cy="51562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fr-FR" sz="1600" i="1" cap="small" dirty="0" smtClean="0">
                <a:latin typeface="Goudy Old Style"/>
                <a:cs typeface="Goudy Old Style"/>
              </a:rPr>
              <a:t>Rappelons-nous Malebranche et son opposition farouche au fait que les animaux puissent être intelligents. La proposition d’une intelligence des plantes serait-elle aussi inaudible au 21ème siècle qu’elle l’était au 18ème pour les animaux ? </a:t>
            </a:r>
          </a:p>
          <a:p>
            <a:pPr algn="just"/>
            <a:r>
              <a:rPr lang="fr-FR" sz="1600" cap="small" dirty="0" smtClean="0">
                <a:latin typeface="Goudy Old Style"/>
                <a:cs typeface="Goudy Old Style"/>
              </a:rPr>
              <a:t>Les </a:t>
            </a:r>
            <a:r>
              <a:rPr lang="fr-FR" sz="1600" cap="small" dirty="0">
                <a:latin typeface="Goudy Old Style"/>
                <a:cs typeface="Goudy Old Style"/>
              </a:rPr>
              <a:t>comportements complexes dont font preuve les plantes, leur affordance et leur nature profondément </a:t>
            </a:r>
            <a:r>
              <a:rPr lang="fr-FR" sz="1600" cap="small" dirty="0" smtClean="0">
                <a:latin typeface="Goudy Old Style"/>
                <a:cs typeface="Goudy Old Style"/>
              </a:rPr>
              <a:t>médiale (elles sont ancrées au sol, font </a:t>
            </a:r>
            <a:r>
              <a:rPr lang="fr-FR" sz="1600" cap="small" dirty="0">
                <a:latin typeface="Goudy Old Style"/>
                <a:cs typeface="Goudy Old Style"/>
              </a:rPr>
              <a:t>corps avec leur habitat, leur milieu </a:t>
            </a:r>
            <a:r>
              <a:rPr lang="fr-FR" sz="1600" cap="small" dirty="0" smtClean="0">
                <a:latin typeface="Goudy Old Style"/>
                <a:cs typeface="Goudy Old Style"/>
              </a:rPr>
              <a:t>singulier et </a:t>
            </a:r>
            <a:r>
              <a:rPr lang="fr-FR" sz="1600" cap="small" dirty="0">
                <a:latin typeface="Goudy Old Style"/>
                <a:cs typeface="Goudy Old Style"/>
              </a:rPr>
              <a:t>leur </a:t>
            </a:r>
            <a:r>
              <a:rPr lang="fr-FR" sz="1600" cap="small" dirty="0" smtClean="0">
                <a:latin typeface="Goudy Old Style"/>
                <a:cs typeface="Goudy Old Style"/>
              </a:rPr>
              <a:t>écosystème) donnent </a:t>
            </a:r>
            <a:r>
              <a:rPr lang="fr-FR" sz="1600" cap="small" dirty="0">
                <a:latin typeface="Goudy Old Style"/>
                <a:cs typeface="Goudy Old Style"/>
              </a:rPr>
              <a:t>tout leur sens aux approches de Gibson et de Berque. </a:t>
            </a:r>
            <a:r>
              <a:rPr lang="fr-FR" sz="1600" cap="small" dirty="0" smtClean="0">
                <a:latin typeface="Goudy Old Style"/>
                <a:cs typeface="Goudy Old Style"/>
              </a:rPr>
              <a:t>   - </a:t>
            </a:r>
            <a:r>
              <a:rPr lang="fr-FR" sz="1400" b="1" i="1" cap="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Plante</a:t>
            </a:r>
            <a:r>
              <a:rPr lang="fr-FR" sz="1400" b="1" i="1" cap="all" dirty="0">
                <a:solidFill>
                  <a:srgbClr val="800000"/>
                </a:solidFill>
                <a:latin typeface="Goudy Old Style"/>
                <a:cs typeface="Goudy Old Style"/>
              </a:rPr>
              <a:t>-corps-monde</a:t>
            </a:r>
            <a:r>
              <a:rPr lang="fr-FR" sz="1200" b="1" i="1" cap="all" dirty="0">
                <a:solidFill>
                  <a:srgbClr val="800000"/>
                </a:solidFill>
                <a:latin typeface="Goudy Old Style"/>
                <a:cs typeface="Goudy Old Style"/>
              </a:rPr>
              <a:t>  </a:t>
            </a:r>
            <a:r>
              <a:rPr lang="fr-FR" sz="1200" b="1" i="1" cap="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: </a:t>
            </a:r>
            <a:r>
              <a:rPr lang="fr-FR" sz="1400" b="1" i="1" cap="all" dirty="0">
                <a:solidFill>
                  <a:srgbClr val="800000"/>
                </a:solidFill>
                <a:latin typeface="Goudy Old Style"/>
                <a:cs typeface="Goudy Old Style"/>
              </a:rPr>
              <a:t>système médial &amp; interface </a:t>
            </a:r>
            <a:r>
              <a:rPr lang="fr-FR" sz="1400" b="1" i="1" cap="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mésologique </a:t>
            </a:r>
            <a:endParaRPr lang="fr-FR" sz="1400" b="1" i="1" cap="small" dirty="0" smtClean="0">
              <a:solidFill>
                <a:srgbClr val="800000"/>
              </a:solidFill>
              <a:latin typeface="Goudy Old Style"/>
              <a:cs typeface="Goudy Old Style"/>
            </a:endParaRPr>
          </a:p>
          <a:p>
            <a:pPr algn="just"/>
            <a:r>
              <a:rPr lang="fr-FR" sz="1600" cap="small" dirty="0">
                <a:latin typeface="Goudy Old Style"/>
                <a:cs typeface="Goudy Old Style"/>
              </a:rPr>
              <a:t>l’importance d’une prise en compte </a:t>
            </a:r>
            <a:r>
              <a:rPr lang="fr-FR" sz="1600" i="1" cap="small" dirty="0" err="1">
                <a:latin typeface="Goudy Old Style"/>
                <a:cs typeface="Goudy Old Style"/>
              </a:rPr>
              <a:t>bottom</a:t>
            </a:r>
            <a:r>
              <a:rPr lang="fr-FR" sz="1600" i="1" cap="small" dirty="0">
                <a:latin typeface="Goudy Old Style"/>
                <a:cs typeface="Goudy Old Style"/>
              </a:rPr>
              <a:t>-up</a:t>
            </a:r>
            <a:r>
              <a:rPr lang="fr-FR" sz="1600" cap="small" dirty="0">
                <a:latin typeface="Goudy Old Style"/>
                <a:cs typeface="Goudy Old Style"/>
              </a:rPr>
              <a:t> plutôt que </a:t>
            </a:r>
            <a:r>
              <a:rPr lang="fr-FR" sz="1600" i="1" cap="small" dirty="0">
                <a:latin typeface="Goudy Old Style"/>
                <a:cs typeface="Goudy Old Style"/>
              </a:rPr>
              <a:t>top-down</a:t>
            </a:r>
            <a:r>
              <a:rPr lang="fr-FR" sz="1600" cap="small" dirty="0">
                <a:latin typeface="Goudy Old Style"/>
                <a:cs typeface="Goudy Old Style"/>
              </a:rPr>
              <a:t> des écosystèmes interactifs</a:t>
            </a:r>
            <a:r>
              <a:rPr lang="fr-FR" sz="1600" b="1" cap="small" dirty="0">
                <a:latin typeface="Goudy Old Style"/>
                <a:cs typeface="Goudy Old Style"/>
              </a:rPr>
              <a:t> </a:t>
            </a:r>
            <a:r>
              <a:rPr lang="fr-FR" sz="1600" cap="small" dirty="0" smtClean="0">
                <a:latin typeface="Goudy Old Style"/>
                <a:cs typeface="Goudy Old Style"/>
              </a:rPr>
              <a:t>et du traitement de l’information est plus que jamais d’actualité (</a:t>
            </a:r>
            <a:r>
              <a:rPr lang="fr-FR" sz="1600" cap="small" dirty="0" err="1" smtClean="0">
                <a:latin typeface="Goudy Old Style"/>
                <a:cs typeface="Goudy Old Style"/>
              </a:rPr>
              <a:t>Debono</a:t>
            </a:r>
            <a:r>
              <a:rPr lang="fr-FR" sz="1600" cap="small" dirty="0" smtClean="0">
                <a:latin typeface="Goudy Old Style"/>
                <a:cs typeface="Goudy Old Style"/>
              </a:rPr>
              <a:t> ED Museum 2017</a:t>
            </a:r>
            <a:r>
              <a:rPr lang="fr-FR" sz="1600" cap="small" dirty="0">
                <a:latin typeface="Goudy Old Style"/>
                <a:cs typeface="Goudy Old Style"/>
              </a:rPr>
              <a:t>).</a:t>
            </a:r>
            <a:endParaRPr lang="fr-FR" sz="1600" b="1" cap="small" dirty="0">
              <a:latin typeface="Goudy Old Style"/>
              <a:cs typeface="Goudy Old Style"/>
            </a:endParaRPr>
          </a:p>
          <a:p>
            <a:pPr algn="just"/>
            <a:r>
              <a:rPr lang="fr-FR" sz="1600" cap="small" dirty="0" smtClean="0">
                <a:latin typeface="Goudy Old Style"/>
                <a:cs typeface="Goudy Old Style"/>
              </a:rPr>
              <a:t>Si on écarte définitivement la plante automate pour admettre un jour l’existence de formes ou de degrés d’intelligence ou de cognition distribuée chez les plantes (axe de recherche PSB</a:t>
            </a:r>
            <a:r>
              <a:rPr lang="fr-FR" sz="1600" cap="small" dirty="0" smtClean="0">
                <a:latin typeface="Goudy Old Style"/>
                <a:cs typeface="Goudy Old Style"/>
              </a:rPr>
              <a:t>), </a:t>
            </a:r>
            <a:r>
              <a:rPr lang="fr-FR" sz="1600" cap="small" dirty="0" smtClean="0">
                <a:latin typeface="Goudy Old Style"/>
                <a:cs typeface="Goudy Old Style"/>
              </a:rPr>
              <a:t>quelles conséquences cela aura-t-il en terme d’ontologie ‘végétative’, d’éthique et de droit, outre l’établissement d’une </a:t>
            </a:r>
            <a:r>
              <a:rPr lang="fr-FR" sz="1600" cap="small" dirty="0" smtClean="0">
                <a:latin typeface="Goudy Old Style"/>
                <a:cs typeface="Goudy Old Style"/>
              </a:rPr>
              <a:t>philosophie non </a:t>
            </a:r>
            <a:r>
              <a:rPr lang="fr-FR" sz="1600" cap="small" dirty="0" err="1" smtClean="0">
                <a:latin typeface="Goudy Old Style"/>
                <a:cs typeface="Goudy Old Style"/>
              </a:rPr>
              <a:t>anthropocentrée</a:t>
            </a:r>
            <a:r>
              <a:rPr lang="fr-FR" sz="1600" cap="small" dirty="0" smtClean="0">
                <a:latin typeface="Goudy Old Style"/>
                <a:cs typeface="Goudy Old Style"/>
              </a:rPr>
              <a:t>, </a:t>
            </a:r>
            <a:r>
              <a:rPr lang="fr-FR" sz="1600" cap="small" dirty="0" smtClean="0">
                <a:latin typeface="Goudy Old Style"/>
                <a:cs typeface="Goudy Old Style"/>
              </a:rPr>
              <a:t>d’une éthologie ou d’une « </a:t>
            </a:r>
            <a:r>
              <a:rPr lang="fr-FR" sz="1600" cap="small" dirty="0" err="1" smtClean="0">
                <a:latin typeface="Goudy Old Style"/>
                <a:cs typeface="Goudy Old Style"/>
              </a:rPr>
              <a:t>autreté</a:t>
            </a:r>
            <a:r>
              <a:rPr lang="fr-FR" sz="1600" cap="small" dirty="0" smtClean="0">
                <a:latin typeface="Goudy Old Style"/>
                <a:cs typeface="Goudy Old Style"/>
              </a:rPr>
              <a:t> » spécifiquement végétales (Hall 2011, </a:t>
            </a:r>
            <a:r>
              <a:rPr lang="fr-FR" sz="1600" cap="small" dirty="0" err="1" smtClean="0">
                <a:latin typeface="Goudy Old Style"/>
                <a:cs typeface="Goudy Old Style"/>
              </a:rPr>
              <a:t>Marder</a:t>
            </a:r>
            <a:r>
              <a:rPr lang="fr-FR" sz="1600" cap="small" dirty="0" smtClean="0">
                <a:latin typeface="Goudy Old Style"/>
                <a:cs typeface="Goudy Old Style"/>
              </a:rPr>
              <a:t> 2013) ? </a:t>
            </a:r>
          </a:p>
          <a:p>
            <a:pPr algn="just"/>
            <a:r>
              <a:rPr lang="fr-FR" sz="1600" cap="small" dirty="0" smtClean="0">
                <a:latin typeface="Goudy Old Style"/>
                <a:cs typeface="Goudy Old Style"/>
              </a:rPr>
              <a:t>les plantes,</a:t>
            </a:r>
            <a:r>
              <a:rPr lang="fr-FR" sz="1600" cap="small" dirty="0">
                <a:latin typeface="Goudy Old Style"/>
                <a:cs typeface="Goudy Old Style"/>
              </a:rPr>
              <a:t> après nous avoir donné la vie grâce à la </a:t>
            </a:r>
            <a:r>
              <a:rPr lang="fr-FR" sz="1600" cap="small" dirty="0" smtClean="0">
                <a:latin typeface="Goudy Old Style"/>
                <a:cs typeface="Goudy Old Style"/>
              </a:rPr>
              <a:t>photosynthèse, </a:t>
            </a:r>
            <a:r>
              <a:rPr lang="fr-FR" sz="1600" cap="small" dirty="0">
                <a:latin typeface="Goudy Old Style"/>
                <a:cs typeface="Goudy Old Style"/>
              </a:rPr>
              <a:t>pourraient jouer un rôle majeur en terme </a:t>
            </a:r>
            <a:r>
              <a:rPr lang="fr-FR" sz="1600" cap="small" dirty="0" smtClean="0">
                <a:latin typeface="Goudy Old Style"/>
                <a:cs typeface="Goudy Old Style"/>
              </a:rPr>
              <a:t>planétaire, bioéconomique </a:t>
            </a:r>
            <a:r>
              <a:rPr lang="fr-FR" sz="1600" cap="small" dirty="0">
                <a:latin typeface="Goudy Old Style"/>
                <a:cs typeface="Goudy Old Style"/>
              </a:rPr>
              <a:t>(</a:t>
            </a:r>
            <a:r>
              <a:rPr lang="fr-FR" sz="1600" cap="small" dirty="0" smtClean="0">
                <a:latin typeface="Goudy Old Style"/>
                <a:cs typeface="Goudy Old Style"/>
              </a:rPr>
              <a:t>COP21</a:t>
            </a:r>
            <a:r>
              <a:rPr lang="fr-FR" sz="1600" cap="small" dirty="0" smtClean="0">
                <a:latin typeface="Goudy Old Style"/>
                <a:cs typeface="Goudy Old Style"/>
              </a:rPr>
              <a:t>/22</a:t>
            </a:r>
            <a:r>
              <a:rPr lang="fr-FR" sz="1600" cap="small" dirty="0" smtClean="0">
                <a:latin typeface="Goudy Old Style"/>
                <a:cs typeface="Goudy Old Style"/>
              </a:rPr>
              <a:t>, </a:t>
            </a:r>
            <a:r>
              <a:rPr lang="fr-FR" sz="1600" cap="small" dirty="0" smtClean="0">
                <a:latin typeface="Goudy Old Style"/>
                <a:cs typeface="Goudy Old Style"/>
              </a:rPr>
              <a:t>détection </a:t>
            </a:r>
            <a:r>
              <a:rPr lang="fr-FR" sz="1600" cap="small" dirty="0">
                <a:latin typeface="Goudy Old Style"/>
                <a:cs typeface="Goudy Old Style"/>
              </a:rPr>
              <a:t>précoce des changements climatiques, agriculture</a:t>
            </a:r>
            <a:r>
              <a:rPr lang="fr-FR" sz="1600" cap="small" dirty="0" smtClean="0">
                <a:latin typeface="Goudy Old Style"/>
                <a:cs typeface="Goudy Old Style"/>
              </a:rPr>
              <a:t>) et </a:t>
            </a:r>
            <a:r>
              <a:rPr lang="fr-FR" sz="1600" cap="small" dirty="0">
                <a:latin typeface="Goudy Old Style"/>
                <a:cs typeface="Goudy Old Style"/>
              </a:rPr>
              <a:t>de survie de </a:t>
            </a:r>
            <a:r>
              <a:rPr lang="fr-FR" sz="1600" cap="small" dirty="0" smtClean="0">
                <a:latin typeface="Goudy Old Style"/>
                <a:cs typeface="Goudy Old Style"/>
              </a:rPr>
              <a:t>l’humanité. C’est </a:t>
            </a:r>
            <a:r>
              <a:rPr lang="fr-FR" sz="1600" cap="small" dirty="0">
                <a:latin typeface="Goudy Old Style"/>
                <a:cs typeface="Goudy Old Style"/>
              </a:rPr>
              <a:t>une chance unique de relever le défi mésologique à l’heure de l’</a:t>
            </a:r>
            <a:r>
              <a:rPr lang="fr-FR" sz="1600" cap="small" dirty="0" err="1">
                <a:latin typeface="Goudy Old Style"/>
                <a:cs typeface="Goudy Old Style"/>
              </a:rPr>
              <a:t>anthropocène</a:t>
            </a:r>
            <a:r>
              <a:rPr lang="fr-FR" sz="1600" cap="small" dirty="0">
                <a:latin typeface="Goudy Old Style"/>
                <a:cs typeface="Goudy Old Style"/>
              </a:rPr>
              <a:t>.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97350" y="-4197350"/>
            <a:ext cx="7493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20" y="0"/>
            <a:ext cx="273558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064" y="105544"/>
            <a:ext cx="87178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 					                      </a:t>
            </a:r>
            <a:r>
              <a:rPr lang="en-GB" sz="1800" dirty="0" smtClean="0">
                <a:solidFill>
                  <a:schemeClr val="tx1"/>
                </a:solidFill>
              </a:rPr>
              <a:t>Bases </a:t>
            </a:r>
            <a:r>
              <a:rPr lang="en-GB" sz="1800" dirty="0" err="1" smtClean="0">
                <a:solidFill>
                  <a:schemeClr val="tx1"/>
                </a:solidFill>
              </a:rPr>
              <a:t>EXPérimentales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3100" dirty="0" smtClean="0"/>
              <a:t>RAPPORT </a:t>
            </a:r>
            <a:r>
              <a:rPr lang="en-GB" sz="3100" dirty="0" err="1" smtClean="0"/>
              <a:t>D’Échelle</a:t>
            </a:r>
            <a:r>
              <a:rPr lang="en-GB" sz="3100" dirty="0" smtClean="0"/>
              <a:t> : </a:t>
            </a:r>
            <a:br>
              <a:rPr lang="en-GB" sz="3100" dirty="0" smtClean="0"/>
            </a:br>
            <a:r>
              <a:rPr lang="en-GB" sz="3100" dirty="0" err="1" smtClean="0"/>
              <a:t>Que</a:t>
            </a:r>
            <a:r>
              <a:rPr lang="en-GB" sz="3100" dirty="0" smtClean="0"/>
              <a:t> </a:t>
            </a:r>
            <a:r>
              <a:rPr lang="en-GB" sz="3100" dirty="0" err="1" smtClean="0"/>
              <a:t>voit</a:t>
            </a:r>
            <a:r>
              <a:rPr lang="en-GB" sz="3100" dirty="0" smtClean="0"/>
              <a:t> </a:t>
            </a:r>
            <a:r>
              <a:rPr lang="en-GB" sz="3100" dirty="0" err="1" smtClean="0"/>
              <a:t>une</a:t>
            </a:r>
            <a:r>
              <a:rPr lang="en-GB" sz="3100" dirty="0" smtClean="0"/>
              <a:t> electrode ?</a:t>
            </a:r>
            <a:endParaRPr lang="en-GB" sz="31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1729" r="8067" b="4631"/>
          <a:stretch>
            <a:fillRect/>
          </a:stretch>
        </p:blipFill>
        <p:spPr bwMode="auto">
          <a:xfrm>
            <a:off x="304800" y="1314315"/>
            <a:ext cx="4229100" cy="5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26000" y="1816100"/>
            <a:ext cx="122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When I was </a:t>
            </a:r>
          </a:p>
          <a:p>
            <a:r>
              <a:rPr lang="en-GB" sz="1400" i="1" dirty="0" smtClean="0"/>
              <a:t>student</a:t>
            </a:r>
            <a:r>
              <a:rPr lang="mr-IN" sz="1400" i="1" dirty="0" smtClean="0"/>
              <a:t>…</a:t>
            </a:r>
            <a:r>
              <a:rPr lang="fr-FR" sz="1400" i="1" dirty="0" smtClean="0"/>
              <a:t> </a:t>
            </a:r>
            <a:endParaRPr lang="en-GB" sz="1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542761" y="6489700"/>
            <a:ext cx="1865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Debono</a:t>
            </a:r>
            <a:r>
              <a:rPr lang="en-GB" sz="1100" dirty="0" smtClean="0"/>
              <a:t>&amp; </a:t>
            </a:r>
            <a:r>
              <a:rPr lang="en-GB" sz="1100" dirty="0" err="1" smtClean="0"/>
              <a:t>Bouteau</a:t>
            </a:r>
            <a:r>
              <a:rPr lang="en-GB" sz="1100" dirty="0" smtClean="0"/>
              <a:t>, 1992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8023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cap="small" dirty="0"/>
              <a:t>Réseaux </a:t>
            </a:r>
            <a:r>
              <a:rPr lang="fr-FR" sz="3600" b="1" cap="small" dirty="0" smtClean="0"/>
              <a:t>Dynamiques </a:t>
            </a:r>
            <a:r>
              <a:rPr lang="fr-FR" sz="3600" b="1" cap="small" dirty="0" err="1"/>
              <a:t>P</a:t>
            </a:r>
            <a:r>
              <a:rPr lang="fr-FR" sz="3600" b="1" cap="small" dirty="0" err="1" smtClean="0"/>
              <a:t>rotoneuraux</a:t>
            </a:r>
            <a:r>
              <a:rPr lang="fr-FR" sz="3600" b="1" cap="small" dirty="0" smtClean="0"/>
              <a:t> </a:t>
            </a:r>
            <a:r>
              <a:rPr lang="fr-FR" sz="3600" b="1" cap="small" dirty="0"/>
              <a:t>chez les P</a:t>
            </a:r>
            <a:r>
              <a:rPr lang="fr-FR" sz="3600" b="1" cap="small" dirty="0" smtClean="0"/>
              <a:t>lantes &amp; notion d’</a:t>
            </a:r>
            <a:r>
              <a:rPr lang="fr-FR" sz="3600" b="1" cap="small" dirty="0" err="1" smtClean="0"/>
              <a:t>Électrome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8073"/>
            <a:ext cx="8402570" cy="5048937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fr-FR" sz="1800" b="1" cap="small" dirty="0" err="1"/>
              <a:t>Dynamic</a:t>
            </a:r>
            <a:r>
              <a:rPr lang="fr-FR" sz="1800" b="1" cap="small" dirty="0"/>
              <a:t> </a:t>
            </a:r>
            <a:r>
              <a:rPr lang="fr-FR" sz="1800" b="1" cap="small" dirty="0" err="1"/>
              <a:t>protoneural</a:t>
            </a:r>
            <a:r>
              <a:rPr lang="fr-FR" sz="1800" b="1" cap="small" dirty="0"/>
              <a:t> networks in plants </a:t>
            </a:r>
            <a:br>
              <a:rPr lang="fr-FR" sz="1800" b="1" cap="small" dirty="0"/>
            </a:br>
            <a:r>
              <a:rPr lang="fr-FR" sz="1600" i="1" cap="small" dirty="0"/>
              <a:t>                </a:t>
            </a:r>
            <a:r>
              <a:rPr lang="fr-FR" sz="1200" i="1" cap="small" dirty="0"/>
              <a:t>A new </a:t>
            </a:r>
            <a:r>
              <a:rPr lang="fr-FR" sz="1200" i="1" cap="small" dirty="0" err="1"/>
              <a:t>approach</a:t>
            </a:r>
            <a:r>
              <a:rPr lang="fr-FR" sz="1200" i="1" cap="small" dirty="0"/>
              <a:t> of </a:t>
            </a:r>
            <a:r>
              <a:rPr lang="fr-FR" sz="1200" i="1" cap="small" dirty="0" err="1"/>
              <a:t>spontaneous</a:t>
            </a:r>
            <a:r>
              <a:rPr lang="fr-FR" sz="1200" i="1" cap="small" dirty="0"/>
              <a:t>  </a:t>
            </a:r>
            <a:r>
              <a:rPr lang="fr-FR" sz="1200" i="1" cap="small" dirty="0" err="1"/>
              <a:t>extracellular</a:t>
            </a:r>
            <a:r>
              <a:rPr lang="fr-FR" sz="1200" i="1" cap="small" dirty="0"/>
              <a:t> </a:t>
            </a:r>
            <a:r>
              <a:rPr lang="fr-FR" sz="1200" i="1" cap="small" dirty="0" err="1"/>
              <a:t>potential</a:t>
            </a:r>
            <a:r>
              <a:rPr lang="fr-FR" sz="1200" i="1" cap="small" dirty="0"/>
              <a:t> variations</a:t>
            </a:r>
            <a:r>
              <a:rPr lang="fr-FR" sz="1200" cap="small" dirty="0"/>
              <a:t/>
            </a:r>
            <a:br>
              <a:rPr lang="fr-FR" sz="1200" cap="small" dirty="0"/>
            </a:br>
            <a:r>
              <a:rPr lang="fr-FR" sz="1200" b="1" cap="small" dirty="0"/>
              <a:t>M-W </a:t>
            </a:r>
            <a:r>
              <a:rPr lang="fr-FR" sz="1200" b="1" cap="small" dirty="0" err="1"/>
              <a:t>Debono</a:t>
            </a:r>
            <a:r>
              <a:rPr lang="fr-FR" sz="1200" b="1" cap="small" dirty="0"/>
              <a:t>. © 2013 Landes </a:t>
            </a:r>
            <a:r>
              <a:rPr lang="fr-FR" sz="1200" b="1" cap="small" dirty="0" smtClean="0"/>
              <a:t>Biosciences</a:t>
            </a:r>
            <a:endParaRPr lang="fr-FR" sz="1200" b="1" cap="small" dirty="0"/>
          </a:p>
          <a:p>
            <a:pPr marL="114300" indent="0" algn="r">
              <a:buNone/>
            </a:pPr>
            <a:endParaRPr lang="fr-FR" sz="1400" b="1" cap="small" dirty="0" smtClean="0"/>
          </a:p>
          <a:p>
            <a:pPr marL="114300" indent="0">
              <a:buNone/>
            </a:pPr>
            <a:endParaRPr lang="fr-FR" sz="1400" b="1" cap="small" dirty="0"/>
          </a:p>
          <a:p>
            <a:pPr marL="114300" indent="0">
              <a:buNone/>
            </a:pPr>
            <a:endParaRPr lang="fr-FR" sz="1400" b="1" cap="small" dirty="0" smtClean="0"/>
          </a:p>
          <a:p>
            <a:pPr marL="114300" indent="0">
              <a:buNone/>
            </a:pPr>
            <a:endParaRPr lang="fr-FR" sz="1400" b="1" cap="small" dirty="0"/>
          </a:p>
          <a:p>
            <a:pPr marL="114300" indent="0">
              <a:buNone/>
            </a:pPr>
            <a:endParaRPr lang="fr-FR" sz="1400" b="1" cap="small" dirty="0" smtClean="0"/>
          </a:p>
          <a:p>
            <a:pPr marL="114300" indent="0">
              <a:buNone/>
            </a:pPr>
            <a:endParaRPr lang="fr-FR" sz="1400" b="1" cap="small" dirty="0"/>
          </a:p>
          <a:p>
            <a:pPr marL="114300" indent="0">
              <a:buNone/>
            </a:pPr>
            <a:endParaRPr lang="fr-FR" sz="1400" b="1" cap="small" dirty="0" smtClean="0"/>
          </a:p>
          <a:p>
            <a:pPr marL="114300" indent="0">
              <a:buNone/>
            </a:pPr>
            <a:endParaRPr lang="fr-FR" sz="1400" b="1" cap="small" dirty="0"/>
          </a:p>
          <a:p>
            <a:pPr marL="114300" indent="0">
              <a:buNone/>
            </a:pPr>
            <a:endParaRPr lang="fr-FR" sz="1400" b="1" cap="small" dirty="0" smtClean="0"/>
          </a:p>
          <a:p>
            <a:pPr marL="114300" indent="0">
              <a:buNone/>
            </a:pPr>
            <a:endParaRPr lang="fr-FR" sz="1200" i="1" u="sng" cap="small" dirty="0" smtClean="0"/>
          </a:p>
          <a:p>
            <a:pPr marL="114300" indent="0">
              <a:buNone/>
            </a:pPr>
            <a:endParaRPr lang="fr-FR" sz="1200" i="1" u="sng" cap="small" dirty="0" smtClean="0"/>
          </a:p>
          <a:p>
            <a:pPr marL="114300" indent="0">
              <a:buNone/>
            </a:pPr>
            <a:endParaRPr lang="fr-FR" sz="1200" i="1" u="sng" cap="small" dirty="0"/>
          </a:p>
          <a:p>
            <a:pPr marL="114300" indent="0">
              <a:buNone/>
            </a:pPr>
            <a:endParaRPr lang="fr-FR" sz="1200" i="1" u="sng" cap="small" dirty="0"/>
          </a:p>
          <a:p>
            <a:pPr marL="114300" indent="0">
              <a:buNone/>
            </a:pPr>
            <a:endParaRPr lang="fr-FR" sz="1200" i="1" u="sng" cap="small" dirty="0" smtClean="0"/>
          </a:p>
          <a:p>
            <a:pPr marL="114300" indent="0">
              <a:buNone/>
            </a:pPr>
            <a:r>
              <a:rPr lang="fr-FR" sz="1200" i="1" u="sng" cap="small" dirty="0" smtClean="0"/>
              <a:t>Tracés </a:t>
            </a:r>
            <a:r>
              <a:rPr lang="fr-FR" sz="1200" i="1" u="sng" cap="small" dirty="0"/>
              <a:t>de droite </a:t>
            </a:r>
            <a:r>
              <a:rPr lang="fr-FR" sz="1200" i="1" cap="small" dirty="0"/>
              <a:t>: </a:t>
            </a:r>
            <a:r>
              <a:rPr lang="fr-FR" sz="1200" i="1" cap="small" dirty="0" smtClean="0"/>
              <a:t>Variations </a:t>
            </a:r>
            <a:r>
              <a:rPr lang="fr-FR" sz="1200" i="1" cap="small" dirty="0"/>
              <a:t>spontanées </a:t>
            </a:r>
            <a:r>
              <a:rPr lang="fr-FR" sz="1200" i="1" cap="small" dirty="0" err="1"/>
              <a:t>microvoltées</a:t>
            </a:r>
            <a:r>
              <a:rPr lang="fr-FR" sz="1200" i="1" cap="small" dirty="0"/>
              <a:t> </a:t>
            </a:r>
            <a:r>
              <a:rPr lang="fr-FR" sz="1200" i="1" cap="small" dirty="0" smtClean="0"/>
              <a:t> et </a:t>
            </a:r>
            <a:r>
              <a:rPr lang="fr-FR" sz="1200" i="1" cap="small" dirty="0"/>
              <a:t>« </a:t>
            </a:r>
            <a:r>
              <a:rPr lang="fr-FR" sz="1200" i="1" cap="small" dirty="0" err="1"/>
              <a:t>spikes</a:t>
            </a:r>
            <a:r>
              <a:rPr lang="fr-FR" sz="1200" i="1" cap="small" dirty="0"/>
              <a:t> » isolés enregistrés dans la tige de </a:t>
            </a:r>
            <a:r>
              <a:rPr lang="fr-FR" sz="1200" i="1" cap="small" dirty="0" err="1"/>
              <a:t>Kalanchoë</a:t>
            </a:r>
            <a:r>
              <a:rPr lang="fr-FR" sz="1200" i="1" cap="small" dirty="0"/>
              <a:t> D. </a:t>
            </a:r>
            <a:r>
              <a:rPr lang="fr-FR" sz="1200" i="1" cap="small" dirty="0" smtClean="0"/>
              <a:t>(A,H) suivis </a:t>
            </a:r>
            <a:r>
              <a:rPr lang="fr-FR" sz="1200" i="1" cap="small" dirty="0"/>
              <a:t>d’un train de potentiels d’actions putatifs évoqués induits par un stimulus </a:t>
            </a:r>
            <a:r>
              <a:rPr lang="fr-FR" sz="1200" i="1" cap="small" dirty="0" smtClean="0"/>
              <a:t>mécanique (</a:t>
            </a:r>
            <a:r>
              <a:rPr lang="fr-FR" sz="1200" i="1" cap="small" dirty="0" err="1" smtClean="0"/>
              <a:t>b-g</a:t>
            </a:r>
            <a:r>
              <a:rPr lang="fr-FR" sz="1200" i="1" cap="small" dirty="0" smtClean="0"/>
              <a:t>). </a:t>
            </a:r>
            <a:r>
              <a:rPr lang="fr-FR" sz="1200" i="1" u="sng" cap="small" dirty="0"/>
              <a:t>Tracés de gauche</a:t>
            </a:r>
            <a:r>
              <a:rPr lang="fr-FR" sz="1200" i="1" cap="small" dirty="0"/>
              <a:t> : </a:t>
            </a:r>
            <a:r>
              <a:rPr lang="fr-FR" sz="1200" i="1" cap="small" dirty="0" smtClean="0"/>
              <a:t>B1-C: Activation </a:t>
            </a:r>
            <a:r>
              <a:rPr lang="fr-FR" sz="1200" i="1" cap="small" dirty="0"/>
              <a:t>chimique (</a:t>
            </a:r>
            <a:r>
              <a:rPr lang="fr-FR" sz="1200" i="1" cap="small" dirty="0" err="1"/>
              <a:t>Fussicoccine</a:t>
            </a:r>
            <a:r>
              <a:rPr lang="fr-FR" sz="1200" i="1" cap="small" dirty="0"/>
              <a:t> 3.7 </a:t>
            </a:r>
            <a:r>
              <a:rPr lang="fr-FR" sz="1200" i="1" cap="small" dirty="0" err="1" smtClean="0"/>
              <a:t>microMol</a:t>
            </a:r>
            <a:r>
              <a:rPr lang="fr-FR" sz="1200" i="1" cap="small" dirty="0" smtClean="0"/>
              <a:t>) </a:t>
            </a:r>
            <a:r>
              <a:rPr lang="fr-FR" sz="1200" i="1" cap="small" dirty="0"/>
              <a:t>induisant une décharge de pointes ondes durant 27 min interrompue par l’application d’un inhibiteur du métabolisme (FCCP 50 </a:t>
            </a:r>
            <a:r>
              <a:rPr lang="fr-FR" sz="1200" i="1" cap="small" dirty="0" err="1" smtClean="0"/>
              <a:t>μMol</a:t>
            </a:r>
            <a:r>
              <a:rPr lang="fr-FR" sz="1200" i="1" cap="small" dirty="0" smtClean="0"/>
              <a:t>)</a:t>
            </a:r>
            <a:r>
              <a:rPr lang="fr-FR" sz="1200" i="1" cap="small" dirty="0"/>
              <a:t>.</a:t>
            </a:r>
            <a:endParaRPr lang="fr-FR" sz="1200" b="1" cap="small" dirty="0"/>
          </a:p>
          <a:p>
            <a:endParaRPr lang="en-GB" dirty="0"/>
          </a:p>
        </p:txBody>
      </p:sp>
      <p:pic>
        <p:nvPicPr>
          <p:cNvPr id="4" name="Image 3" descr="Debono Fig 7 300D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3" y="1608073"/>
            <a:ext cx="3012307" cy="3936003"/>
          </a:xfrm>
          <a:prstGeom prst="rect">
            <a:avLst/>
          </a:prstGeom>
        </p:spPr>
      </p:pic>
      <p:pic>
        <p:nvPicPr>
          <p:cNvPr id="4097" name="Imag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09" y="2491699"/>
            <a:ext cx="2835634" cy="32571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Image 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43" y="2491699"/>
            <a:ext cx="1460027" cy="12460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9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8" y="361420"/>
            <a:ext cx="8836025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cap="small" dirty="0"/>
              <a:t>Gravure de l’ordre naturel à la </a:t>
            </a:r>
            <a:r>
              <a:rPr lang="fr-FR" sz="3600" cap="small" dirty="0" smtClean="0"/>
              <a:t>Renaissance</a:t>
            </a:r>
            <a:endParaRPr lang="en-GB" sz="3600" dirty="0"/>
          </a:p>
        </p:txBody>
      </p:sp>
      <p:pic>
        <p:nvPicPr>
          <p:cNvPr id="57346" name="Image 2" descr="gravure-renaissanc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1268"/>
            <a:ext cx="8096780" cy="484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6200" y="6569075"/>
            <a:ext cx="7675563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cap="small" dirty="0"/>
              <a:t> Source   Brillant Green, S. </a:t>
            </a:r>
            <a:r>
              <a:rPr lang="fr-FR" sz="1050" cap="small" dirty="0" err="1"/>
              <a:t>Mancuso</a:t>
            </a:r>
            <a:r>
              <a:rPr lang="fr-FR" sz="1050" cap="small" dirty="0"/>
              <a:t> &amp; A Viola, Island </a:t>
            </a:r>
            <a:r>
              <a:rPr lang="fr-FR" sz="1050" cap="small" dirty="0" err="1"/>
              <a:t>Press</a:t>
            </a:r>
            <a:r>
              <a:rPr lang="fr-FR" sz="1050" cap="small" dirty="0"/>
              <a:t> 2015)</a:t>
            </a:r>
            <a:endParaRPr lang="fr-FR" sz="1050" b="1" cap="small" dirty="0"/>
          </a:p>
        </p:txBody>
      </p:sp>
      <p:sp>
        <p:nvSpPr>
          <p:cNvPr id="5" name="Rectangle 4"/>
          <p:cNvSpPr/>
          <p:nvPr/>
        </p:nvSpPr>
        <p:spPr>
          <a:xfrm>
            <a:off x="1214967" y="6154460"/>
            <a:ext cx="76184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cap="small" dirty="0" smtClean="0"/>
              <a:t>   </a:t>
            </a:r>
            <a:r>
              <a:rPr lang="fr-FR" sz="1600" cap="small" dirty="0" smtClean="0">
                <a:solidFill>
                  <a:srgbClr val="6B7D72"/>
                </a:solidFill>
              </a:rPr>
              <a:t>«</a:t>
            </a:r>
            <a:r>
              <a:rPr lang="fr-FR" sz="1600" cap="small" dirty="0">
                <a:solidFill>
                  <a:srgbClr val="6B7D72"/>
                </a:solidFill>
              </a:rPr>
              <a:t> </a:t>
            </a:r>
            <a:r>
              <a:rPr lang="en-GB" sz="1600" i="1" dirty="0" err="1" smtClean="0">
                <a:solidFill>
                  <a:srgbClr val="6B7D72"/>
                </a:solidFill>
              </a:rPr>
              <a:t>Sensit</a:t>
            </a:r>
            <a:r>
              <a:rPr lang="en-GB" sz="1600" i="1" dirty="0" smtClean="0">
                <a:solidFill>
                  <a:srgbClr val="6B7D72"/>
                </a:solidFill>
              </a:rPr>
              <a:t> </a:t>
            </a:r>
            <a:r>
              <a:rPr lang="en-GB" sz="1600" dirty="0" smtClean="0">
                <a:solidFill>
                  <a:srgbClr val="6B7D72"/>
                </a:solidFill>
              </a:rPr>
              <a:t>»</a:t>
            </a:r>
            <a:r>
              <a:rPr lang="en-GB" sz="1600" i="1" dirty="0" smtClean="0">
                <a:solidFill>
                  <a:srgbClr val="6B7D72"/>
                </a:solidFill>
              </a:rPr>
              <a:t>, </a:t>
            </a:r>
            <a:r>
              <a:rPr lang="en-GB" sz="1600" i="1" dirty="0" err="1">
                <a:solidFill>
                  <a:srgbClr val="6B7D72"/>
                </a:solidFill>
              </a:rPr>
              <a:t>il</a:t>
            </a:r>
            <a:r>
              <a:rPr lang="en-GB" sz="1600" i="1" dirty="0">
                <a:solidFill>
                  <a:srgbClr val="6B7D72"/>
                </a:solidFill>
              </a:rPr>
              <a:t> </a:t>
            </a:r>
            <a:r>
              <a:rPr lang="en-GB" sz="1600" i="1" dirty="0" err="1">
                <a:solidFill>
                  <a:srgbClr val="6B7D72"/>
                </a:solidFill>
              </a:rPr>
              <a:t>ressent</a:t>
            </a:r>
            <a:r>
              <a:rPr lang="en-GB" sz="1600" i="1" dirty="0">
                <a:solidFill>
                  <a:srgbClr val="6B7D72"/>
                </a:solidFill>
              </a:rPr>
              <a:t>, « </a:t>
            </a:r>
            <a:r>
              <a:rPr lang="en-GB" sz="1600" i="1" dirty="0" err="1">
                <a:solidFill>
                  <a:srgbClr val="6B7D72"/>
                </a:solidFill>
              </a:rPr>
              <a:t>Vivit</a:t>
            </a:r>
            <a:r>
              <a:rPr lang="en-GB" sz="1600" i="1" dirty="0">
                <a:solidFill>
                  <a:srgbClr val="6B7D72"/>
                </a:solidFill>
              </a:rPr>
              <a:t> », « </a:t>
            </a:r>
            <a:r>
              <a:rPr lang="en-GB" sz="1600" i="1" dirty="0" err="1">
                <a:solidFill>
                  <a:srgbClr val="6B7D72"/>
                </a:solidFill>
              </a:rPr>
              <a:t>il</a:t>
            </a:r>
            <a:r>
              <a:rPr lang="en-GB" sz="1600" i="1" dirty="0">
                <a:solidFill>
                  <a:srgbClr val="6B7D72"/>
                </a:solidFill>
              </a:rPr>
              <a:t> </a:t>
            </a:r>
            <a:r>
              <a:rPr lang="en-GB" sz="1600" i="1" dirty="0" err="1">
                <a:solidFill>
                  <a:srgbClr val="6B7D72"/>
                </a:solidFill>
              </a:rPr>
              <a:t>vit</a:t>
            </a:r>
            <a:r>
              <a:rPr lang="en-GB" sz="1600" i="1" dirty="0">
                <a:solidFill>
                  <a:srgbClr val="6B7D72"/>
                </a:solidFill>
              </a:rPr>
              <a:t> </a:t>
            </a:r>
            <a:r>
              <a:rPr lang="en-GB" sz="1600" i="1" dirty="0" smtClean="0">
                <a:solidFill>
                  <a:srgbClr val="6B7D72"/>
                </a:solidFill>
              </a:rPr>
              <a:t>», </a:t>
            </a:r>
            <a:r>
              <a:rPr lang="en-GB" sz="1600" i="1" dirty="0">
                <a:solidFill>
                  <a:srgbClr val="6B7D72"/>
                </a:solidFill>
              </a:rPr>
              <a:t>« </a:t>
            </a:r>
            <a:r>
              <a:rPr lang="en-GB" sz="1600" i="1" dirty="0" err="1">
                <a:solidFill>
                  <a:srgbClr val="6B7D72"/>
                </a:solidFill>
              </a:rPr>
              <a:t>Est</a:t>
            </a:r>
            <a:r>
              <a:rPr lang="en-GB" sz="1600" i="1" dirty="0">
                <a:solidFill>
                  <a:srgbClr val="6B7D72"/>
                </a:solidFill>
              </a:rPr>
              <a:t> », « </a:t>
            </a:r>
            <a:r>
              <a:rPr lang="en-GB" sz="1600" i="1" dirty="0" err="1">
                <a:solidFill>
                  <a:srgbClr val="6B7D72"/>
                </a:solidFill>
              </a:rPr>
              <a:t>il</a:t>
            </a:r>
            <a:r>
              <a:rPr lang="en-GB" sz="1600" i="1" dirty="0">
                <a:solidFill>
                  <a:srgbClr val="6B7D72"/>
                </a:solidFill>
              </a:rPr>
              <a:t> </a:t>
            </a:r>
            <a:r>
              <a:rPr lang="en-GB" sz="1600" i="1" dirty="0" err="1">
                <a:solidFill>
                  <a:srgbClr val="6B7D72"/>
                </a:solidFill>
              </a:rPr>
              <a:t>est</a:t>
            </a:r>
            <a:r>
              <a:rPr lang="en-GB" sz="1600" i="1" dirty="0">
                <a:solidFill>
                  <a:srgbClr val="6B7D72"/>
                </a:solidFill>
              </a:rPr>
              <a:t> </a:t>
            </a:r>
            <a:r>
              <a:rPr lang="en-GB" sz="1600" dirty="0">
                <a:solidFill>
                  <a:srgbClr val="6B7D72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1528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 algn="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TROIS </a:t>
            </a:r>
            <a:r>
              <a:rPr lang="en-GB" sz="49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 smtClean="0">
                <a:solidFill>
                  <a:schemeClr val="accent1">
                    <a:lumMod val="50000"/>
                  </a:schemeClr>
                </a:solidFill>
              </a:rPr>
              <a:t>d’aristote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1800" i="1" dirty="0" err="1">
                <a:solidFill>
                  <a:srgbClr val="47534C"/>
                </a:solidFill>
              </a:rPr>
              <a:t>Âme</a:t>
            </a:r>
            <a:r>
              <a:rPr lang="en-GB" sz="1800" i="1" dirty="0">
                <a:solidFill>
                  <a:srgbClr val="47534C"/>
                </a:solidFill>
              </a:rPr>
              <a:t> </a:t>
            </a:r>
            <a:r>
              <a:rPr lang="en-GB" sz="1800" i="1" dirty="0" err="1" smtClean="0">
                <a:solidFill>
                  <a:srgbClr val="47534C"/>
                </a:solidFill>
              </a:rPr>
              <a:t>végétative</a:t>
            </a:r>
            <a:r>
              <a:rPr lang="en-GB" sz="1800" i="1" dirty="0" smtClean="0">
                <a:solidFill>
                  <a:srgbClr val="47534C"/>
                </a:solidFill>
              </a:rPr>
              <a:t>, </a:t>
            </a:r>
            <a:r>
              <a:rPr lang="en-GB" sz="1800" i="1" dirty="0" err="1" smtClean="0">
                <a:solidFill>
                  <a:srgbClr val="47534C"/>
                </a:solidFill>
              </a:rPr>
              <a:t>Âme</a:t>
            </a:r>
            <a:r>
              <a:rPr lang="en-GB" sz="1800" i="1" dirty="0" smtClean="0">
                <a:solidFill>
                  <a:srgbClr val="47534C"/>
                </a:solidFill>
              </a:rPr>
              <a:t> Sensitive, </a:t>
            </a:r>
            <a:r>
              <a:rPr lang="en-GB" sz="1800" i="1" dirty="0" err="1" smtClean="0">
                <a:solidFill>
                  <a:srgbClr val="47534C"/>
                </a:solidFill>
              </a:rPr>
              <a:t>Âme</a:t>
            </a:r>
            <a:r>
              <a:rPr lang="en-GB" sz="1800" i="1" dirty="0" smtClean="0">
                <a:solidFill>
                  <a:srgbClr val="47534C"/>
                </a:solidFill>
              </a:rPr>
              <a:t> Intellective</a:t>
            </a:r>
            <a:r>
              <a:rPr lang="en-GB" sz="3100" i="1" dirty="0">
                <a:solidFill>
                  <a:srgbClr val="800000"/>
                </a:solidFill>
              </a:rPr>
              <a:t/>
            </a:r>
            <a:br>
              <a:rPr lang="en-GB" sz="3100" i="1" dirty="0">
                <a:solidFill>
                  <a:srgbClr val="800000"/>
                </a:solidFill>
              </a:rPr>
            </a:br>
            <a:endParaRPr lang="en-GB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128" y="2247738"/>
            <a:ext cx="8717872" cy="4076862"/>
          </a:xfrm>
        </p:spPr>
        <p:txBody>
          <a:bodyPr>
            <a:normAutofit lnSpcReduction="10000"/>
          </a:bodyPr>
          <a:lstStyle/>
          <a:p>
            <a:r>
              <a:rPr lang="en-GB" sz="2800" b="1" cap="small" dirty="0" err="1" smtClean="0">
                <a:latin typeface="Goudy Old Style"/>
                <a:cs typeface="Goudy Old Style"/>
              </a:rPr>
              <a:t>A</a:t>
            </a:r>
            <a:r>
              <a:rPr lang="en-GB" sz="2100" b="1" cap="small" dirty="0" err="1" smtClean="0">
                <a:latin typeface="Goudy Old Style"/>
                <a:cs typeface="Goudy Old Style"/>
              </a:rPr>
              <a:t>rche</a:t>
            </a:r>
            <a:r>
              <a:rPr lang="en-GB" sz="2100" b="1" cap="small" dirty="0" smtClean="0">
                <a:latin typeface="Goudy Old Style"/>
                <a:cs typeface="Goudy Old Style"/>
              </a:rPr>
              <a:t> </a:t>
            </a:r>
            <a:r>
              <a:rPr lang="en-GB" sz="2100" b="1" cap="small" dirty="0" smtClean="0">
                <a:solidFill>
                  <a:srgbClr val="000000"/>
                </a:solidFill>
                <a:latin typeface="Goudy Old Style"/>
                <a:cs typeface="Goudy Old Style"/>
              </a:rPr>
              <a:t>de</a:t>
            </a:r>
            <a:r>
              <a:rPr lang="en-GB" sz="2100" b="1" cap="small" dirty="0" smtClean="0">
                <a:latin typeface="Goudy Old Style"/>
                <a:cs typeface="Goudy Old Style"/>
              </a:rPr>
              <a:t> </a:t>
            </a:r>
            <a:r>
              <a:rPr lang="en-GB" sz="2100" b="1" cap="small" dirty="0" err="1" smtClean="0">
                <a:latin typeface="Goudy Old Style"/>
                <a:cs typeface="Goudy Old Style"/>
              </a:rPr>
              <a:t>Noé</a:t>
            </a:r>
            <a:r>
              <a:rPr lang="en-GB" sz="2100" b="1" cap="small" dirty="0" smtClean="0">
                <a:latin typeface="Goudy Old Style"/>
                <a:cs typeface="Goudy Old Style"/>
              </a:rPr>
              <a:t> </a:t>
            </a:r>
            <a:r>
              <a:rPr lang="en-GB" sz="1400" cap="small" dirty="0" smtClean="0">
                <a:latin typeface="Goudy Old Style"/>
                <a:cs typeface="Goudy Old Style"/>
              </a:rPr>
              <a:t>(IV au XVII siècle </a:t>
            </a:r>
            <a:r>
              <a:rPr lang="en-GB" sz="1400" cap="small" dirty="0" err="1" smtClean="0">
                <a:latin typeface="Goudy Old Style"/>
                <a:cs typeface="Goudy Old Style"/>
              </a:rPr>
              <a:t>av</a:t>
            </a:r>
            <a:r>
              <a:rPr lang="en-GB" sz="1400" cap="small" dirty="0" smtClean="0">
                <a:latin typeface="Goudy Old Style"/>
                <a:cs typeface="Goudy Old Style"/>
              </a:rPr>
              <a:t> JC, </a:t>
            </a:r>
            <a:r>
              <a:rPr lang="en-GB" sz="1400" cap="small" dirty="0" err="1" smtClean="0">
                <a:latin typeface="Goudy Old Style"/>
                <a:cs typeface="Goudy Old Style"/>
              </a:rPr>
              <a:t>Genèse</a:t>
            </a:r>
            <a:r>
              <a:rPr lang="en-GB" sz="1400" cap="small" dirty="0" smtClean="0">
                <a:latin typeface="Goudy Old Style"/>
                <a:cs typeface="Goudy Old Style"/>
              </a:rPr>
              <a:t> 6:9-22;7:1-9.) </a:t>
            </a:r>
            <a:r>
              <a:rPr lang="en-GB" sz="1900" cap="small" dirty="0" smtClean="0">
                <a:latin typeface="Goudy Old Style"/>
                <a:cs typeface="Goudy Old Style"/>
              </a:rPr>
              <a:t>: </a:t>
            </a:r>
            <a:r>
              <a:rPr lang="en-GB" sz="1600" cap="small" dirty="0" smtClean="0">
                <a:latin typeface="Goudy Old Style"/>
                <a:cs typeface="Goudy Old Style"/>
              </a:rPr>
              <a:t>les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plantes</a:t>
            </a:r>
            <a:r>
              <a:rPr lang="en-GB" sz="1600" cap="small" dirty="0" smtClean="0">
                <a:latin typeface="Goudy Old Style"/>
                <a:cs typeface="Goudy Old Style"/>
              </a:rPr>
              <a:t> ne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sont</a:t>
            </a:r>
            <a:r>
              <a:rPr lang="en-GB" sz="1600" cap="small" dirty="0" smtClean="0">
                <a:latin typeface="Goudy Old Style"/>
                <a:cs typeface="Goudy Old Style"/>
              </a:rPr>
              <a:t> pas des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créatures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vivantes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mais</a:t>
            </a:r>
            <a:r>
              <a:rPr lang="en-GB" sz="1600" cap="small" dirty="0" smtClean="0">
                <a:latin typeface="Goudy Old Style"/>
                <a:cs typeface="Goudy Old Style"/>
              </a:rPr>
              <a:t> des </a:t>
            </a:r>
            <a:r>
              <a:rPr lang="en-GB" sz="1600" b="1" cap="small" dirty="0" smtClean="0">
                <a:solidFill>
                  <a:srgbClr val="800000"/>
                </a:solidFill>
                <a:latin typeface="Goudy Old Style"/>
                <a:cs typeface="Goudy Old Style"/>
              </a:rPr>
              <a:t>choses</a:t>
            </a:r>
            <a:r>
              <a:rPr lang="en-GB" sz="1600" cap="small" dirty="0" smtClean="0">
                <a:latin typeface="Goudy Old Style"/>
                <a:cs typeface="Goudy Old Style"/>
              </a:rPr>
              <a:t>,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contrairement</a:t>
            </a:r>
            <a:r>
              <a:rPr lang="en-GB" sz="1600" cap="small" dirty="0" smtClean="0">
                <a:latin typeface="Goudy Old Style"/>
                <a:cs typeface="Goudy Old Style"/>
              </a:rPr>
              <a:t> aux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animaux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dans</a:t>
            </a:r>
            <a:r>
              <a:rPr lang="en-GB" sz="1600" cap="small" dirty="0" smtClean="0">
                <a:latin typeface="Goudy Old Style"/>
                <a:cs typeface="Goudy Old Style"/>
              </a:rPr>
              <a:t> le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récit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biblique</a:t>
            </a:r>
            <a:r>
              <a:rPr lang="en-GB" sz="1600" cap="small" dirty="0" smtClean="0">
                <a:latin typeface="Goudy Old Style"/>
                <a:cs typeface="Goudy Old Style"/>
              </a:rPr>
              <a:t>.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Elles</a:t>
            </a:r>
            <a:r>
              <a:rPr lang="en-GB" sz="1600" cap="small" dirty="0" smtClean="0">
                <a:latin typeface="Goudy Old Style"/>
                <a:cs typeface="Goudy Old Style"/>
              </a:rPr>
              <a:t> ne </a:t>
            </a:r>
            <a:r>
              <a:rPr lang="en-GB" sz="1600" cap="small" dirty="0" err="1">
                <a:latin typeface="Goudy Old Style"/>
                <a:cs typeface="Goudy Old Style"/>
              </a:rPr>
              <a:t>s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ont</a:t>
            </a:r>
            <a:r>
              <a:rPr lang="en-GB" sz="1600" cap="small" dirty="0" smtClean="0">
                <a:latin typeface="Goudy Old Style"/>
                <a:cs typeface="Goudy Old Style"/>
              </a:rPr>
              <a:t> pas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présentes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dans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l’arche</a:t>
            </a:r>
            <a:r>
              <a:rPr lang="en-GB" sz="1600" cap="small" dirty="0" smtClean="0">
                <a:latin typeface="Goudy Old Style"/>
                <a:cs typeface="Goudy Old Style"/>
              </a:rPr>
              <a:t>.  </a:t>
            </a:r>
            <a:endParaRPr lang="en-GB" sz="1600" cap="small" dirty="0" smtClean="0">
              <a:latin typeface="Goudy Old Style"/>
              <a:cs typeface="Goudy Old Style"/>
            </a:endParaRPr>
          </a:p>
          <a:p>
            <a:endParaRPr lang="en-GB" sz="1400" cap="small" dirty="0" smtClean="0">
              <a:latin typeface="Goudy Old Style"/>
              <a:cs typeface="Goudy Old Style"/>
            </a:endParaRPr>
          </a:p>
          <a:p>
            <a:r>
              <a:rPr lang="en-GB" sz="2800" b="1" cap="small" dirty="0" err="1" smtClean="0">
                <a:latin typeface="Goudy Old Style"/>
                <a:cs typeface="Goudy Old Style"/>
              </a:rPr>
              <a:t>A</a:t>
            </a:r>
            <a:r>
              <a:rPr lang="en-GB" sz="2100" b="1" cap="small" dirty="0" err="1" smtClean="0">
                <a:latin typeface="Goudy Old Style"/>
                <a:cs typeface="Goudy Old Style"/>
              </a:rPr>
              <a:t>ristote</a:t>
            </a:r>
            <a:r>
              <a:rPr lang="en-GB" sz="2100" cap="small" dirty="0" smtClean="0">
                <a:latin typeface="Goudy Old Style"/>
                <a:cs typeface="Goudy Old Style"/>
              </a:rPr>
              <a:t> </a:t>
            </a:r>
            <a:r>
              <a:rPr lang="en-GB" sz="2100" cap="small" dirty="0" smtClean="0">
                <a:latin typeface="Goudy Old Style"/>
                <a:cs typeface="Goudy Old Style"/>
              </a:rPr>
              <a:t>: </a:t>
            </a:r>
            <a:r>
              <a:rPr lang="en-GB" sz="1400" cap="small" dirty="0" smtClean="0">
                <a:latin typeface="Goudy Old Style"/>
                <a:cs typeface="Goudy Old Style"/>
              </a:rPr>
              <a:t>(350 </a:t>
            </a:r>
            <a:r>
              <a:rPr lang="en-GB" sz="1400" cap="small" dirty="0" err="1" smtClean="0">
                <a:latin typeface="Goudy Old Style"/>
                <a:cs typeface="Goudy Old Style"/>
              </a:rPr>
              <a:t>av</a:t>
            </a:r>
            <a:r>
              <a:rPr lang="en-GB" sz="1400" cap="small" dirty="0" smtClean="0">
                <a:latin typeface="Goudy Old Style"/>
                <a:cs typeface="Goudy Old Style"/>
              </a:rPr>
              <a:t> JC) </a:t>
            </a:r>
            <a:r>
              <a:rPr lang="en-GB" sz="1600" cap="small" dirty="0" smtClean="0">
                <a:latin typeface="Goudy Old Style"/>
                <a:cs typeface="Goudy Old Style"/>
              </a:rPr>
              <a:t>: “</a:t>
            </a:r>
            <a:r>
              <a:rPr lang="en-GB" sz="1600" i="1" cap="small" dirty="0" smtClean="0">
                <a:latin typeface="Goudy Old Style"/>
                <a:cs typeface="Goudy Old Style"/>
              </a:rPr>
              <a:t>Les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plantes</a:t>
            </a:r>
            <a:r>
              <a:rPr lang="en-GB" sz="1600" i="1" cap="small" dirty="0" smtClean="0">
                <a:latin typeface="Goudy Old Style"/>
                <a:cs typeface="Goudy Old Style"/>
              </a:rPr>
              <a:t>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sont</a:t>
            </a:r>
            <a:r>
              <a:rPr lang="en-GB" sz="1600" i="1" cap="small" dirty="0" smtClean="0">
                <a:latin typeface="Goudy Old Style"/>
                <a:cs typeface="Goudy Old Style"/>
              </a:rPr>
              <a:t> des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êtres</a:t>
            </a:r>
            <a:r>
              <a:rPr lang="en-GB" sz="1600" i="1" cap="small" dirty="0" smtClean="0">
                <a:latin typeface="Goudy Old Style"/>
                <a:cs typeface="Goudy Old Style"/>
              </a:rPr>
              <a:t>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vivants</a:t>
            </a:r>
            <a:r>
              <a:rPr lang="en-GB" sz="1600" i="1" cap="small" dirty="0" smtClean="0">
                <a:latin typeface="Goudy Old Style"/>
                <a:cs typeface="Goudy Old Style"/>
              </a:rPr>
              <a:t>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mais</a:t>
            </a:r>
            <a:r>
              <a:rPr lang="en-GB" sz="1600" i="1" cap="small" dirty="0" smtClean="0">
                <a:latin typeface="Goudy Old Style"/>
                <a:cs typeface="Goudy Old Style"/>
              </a:rPr>
              <a:t>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passifs</a:t>
            </a:r>
            <a:r>
              <a:rPr lang="en-GB" sz="1600" i="1" cap="small" dirty="0" smtClean="0">
                <a:latin typeface="Goudy Old Style"/>
                <a:cs typeface="Goudy Old Style"/>
              </a:rPr>
              <a:t>.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Ils</a:t>
            </a:r>
            <a:r>
              <a:rPr lang="en-GB" sz="1600" i="1" cap="small" dirty="0" smtClean="0">
                <a:latin typeface="Goudy Old Style"/>
                <a:cs typeface="Goudy Old Style"/>
              </a:rPr>
              <a:t> ne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perçoivent</a:t>
            </a:r>
            <a:r>
              <a:rPr lang="en-GB" sz="1600" i="1" cap="small" dirty="0" smtClean="0">
                <a:latin typeface="Goudy Old Style"/>
                <a:cs typeface="Goudy Old Style"/>
              </a:rPr>
              <a:t> pas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leur</a:t>
            </a:r>
            <a:r>
              <a:rPr lang="en-GB" sz="1600" i="1" cap="small" dirty="0" smtClean="0">
                <a:latin typeface="Goudy Old Style"/>
                <a:cs typeface="Goudy Old Style"/>
              </a:rPr>
              <a:t>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environnement</a:t>
            </a:r>
            <a:r>
              <a:rPr lang="en-GB" sz="1600" i="1" cap="small" dirty="0" smtClean="0">
                <a:latin typeface="Goudy Old Style"/>
                <a:cs typeface="Goudy Old Style"/>
              </a:rPr>
              <a:t>. Position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contrecarrée</a:t>
            </a:r>
            <a:r>
              <a:rPr lang="en-GB" sz="1600" i="1" cap="small" dirty="0" smtClean="0">
                <a:latin typeface="Goudy Old Style"/>
                <a:cs typeface="Goudy Old Style"/>
              </a:rPr>
              <a:t> par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Anaxagore</a:t>
            </a:r>
            <a:r>
              <a:rPr lang="en-GB" sz="1600" i="1" cap="small" dirty="0" smtClean="0">
                <a:latin typeface="Goudy Old Style"/>
                <a:cs typeface="Goudy Old Style"/>
              </a:rPr>
              <a:t>,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Empédocle</a:t>
            </a:r>
            <a:r>
              <a:rPr lang="en-GB" sz="1600" i="1" cap="small" dirty="0" smtClean="0">
                <a:latin typeface="Goudy Old Style"/>
                <a:cs typeface="Goudy Old Style"/>
              </a:rPr>
              <a:t> et le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père</a:t>
            </a:r>
            <a:r>
              <a:rPr lang="en-GB" sz="1600" i="1" cap="small" dirty="0" smtClean="0">
                <a:latin typeface="Goudy Old Style"/>
                <a:cs typeface="Goudy Old Style"/>
              </a:rPr>
              <a:t> de la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botanique</a:t>
            </a:r>
            <a:r>
              <a:rPr lang="en-GB" sz="1600" i="1" cap="small" dirty="0" smtClean="0">
                <a:latin typeface="Goudy Old Style"/>
                <a:cs typeface="Goudy Old Style"/>
              </a:rPr>
              <a:t> </a:t>
            </a:r>
            <a:r>
              <a:rPr lang="en-GB" sz="1600" i="1" cap="small" dirty="0" err="1" smtClean="0">
                <a:latin typeface="Goudy Old Style"/>
                <a:cs typeface="Goudy Old Style"/>
              </a:rPr>
              <a:t>Théophraste</a:t>
            </a:r>
            <a:r>
              <a:rPr lang="en-GB" sz="1600" i="1" cap="small" dirty="0">
                <a:latin typeface="Goudy Old Style"/>
                <a:cs typeface="Goudy Old Style"/>
              </a:rPr>
              <a:t> </a:t>
            </a:r>
            <a:r>
              <a:rPr lang="en-GB" sz="1600" i="1" cap="small" dirty="0" smtClean="0">
                <a:latin typeface="Goudy Old Style"/>
                <a:cs typeface="Goudy Old Style"/>
              </a:rPr>
              <a:t>(-372/-287). </a:t>
            </a:r>
            <a:endParaRPr lang="en-GB" sz="1600" i="1" cap="small" dirty="0" smtClean="0">
              <a:latin typeface="Goudy Old Style"/>
              <a:cs typeface="Goudy Old Style"/>
            </a:endParaRPr>
          </a:p>
          <a:p>
            <a:pPr marL="114300" indent="0">
              <a:buNone/>
            </a:pPr>
            <a:endParaRPr lang="en-GB" sz="1600" i="1" cap="small" dirty="0" smtClean="0">
              <a:latin typeface="Goudy Old Style"/>
              <a:cs typeface="Goudy Old Style"/>
            </a:endParaRPr>
          </a:p>
          <a:p>
            <a:r>
              <a:rPr lang="en-GB" sz="2800" b="1" cap="small" dirty="0" err="1" smtClean="0">
                <a:latin typeface="Goudy Old Style"/>
                <a:cs typeface="Goudy Old Style"/>
              </a:rPr>
              <a:t>A</a:t>
            </a:r>
            <a:r>
              <a:rPr lang="en-GB" sz="2100" b="1" cap="small" dirty="0" err="1" smtClean="0">
                <a:latin typeface="Goudy Old Style"/>
                <a:cs typeface="Goudy Old Style"/>
              </a:rPr>
              <a:t>veroès</a:t>
            </a:r>
            <a:r>
              <a:rPr lang="en-GB" sz="2100" cap="small" dirty="0" smtClean="0">
                <a:latin typeface="Goudy Old Style"/>
                <a:cs typeface="Goudy Old Style"/>
              </a:rPr>
              <a:t> : </a:t>
            </a:r>
            <a:r>
              <a:rPr lang="en-GB" sz="1600" cap="small" dirty="0" err="1">
                <a:latin typeface="Goudy Old Style"/>
                <a:cs typeface="Goudy Old Style"/>
              </a:rPr>
              <a:t>C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ommentaire</a:t>
            </a:r>
            <a:r>
              <a:rPr lang="en-GB" sz="1600" cap="small" dirty="0" smtClean="0">
                <a:latin typeface="Goudy Old Style"/>
                <a:cs typeface="Goudy Old Style"/>
              </a:rPr>
              <a:t> du </a:t>
            </a:r>
            <a:r>
              <a:rPr lang="en-GB" sz="1600" i="1" cap="small" dirty="0" smtClean="0">
                <a:latin typeface="Goudy Old Style"/>
                <a:cs typeface="Goudy Old Style"/>
              </a:rPr>
              <a:t>De Anima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d’Aristote</a:t>
            </a:r>
            <a:r>
              <a:rPr lang="en-GB" sz="1600" cap="small" dirty="0" smtClean="0">
                <a:latin typeface="Goudy Old Style"/>
                <a:cs typeface="Goudy Old Style"/>
              </a:rPr>
              <a:t> : </a:t>
            </a:r>
            <a:r>
              <a:rPr lang="en-GB" sz="1600" i="1" cap="small" dirty="0" smtClean="0">
                <a:latin typeface="Goudy Old Style"/>
                <a:cs typeface="Goudy Old Style"/>
              </a:rPr>
              <a:t>La </a:t>
            </a:r>
            <a:r>
              <a:rPr lang="en-GB" sz="1600" i="1" cap="small" dirty="0">
                <a:latin typeface="Goudy Old Style"/>
                <a:cs typeface="Goudy Old Style"/>
              </a:rPr>
              <a:t>part </a:t>
            </a:r>
            <a:r>
              <a:rPr lang="en-GB" sz="1600" i="1" cap="small" dirty="0" err="1">
                <a:latin typeface="Goudy Old Style"/>
                <a:cs typeface="Goudy Old Style"/>
              </a:rPr>
              <a:t>végétative</a:t>
            </a:r>
            <a:r>
              <a:rPr lang="en-GB" sz="1600" i="1" cap="small" dirty="0">
                <a:latin typeface="Goudy Old Style"/>
                <a:cs typeface="Goudy Old Style"/>
              </a:rPr>
              <a:t> </a:t>
            </a:r>
            <a:r>
              <a:rPr lang="en-GB" sz="1600" i="1" cap="small" dirty="0" err="1">
                <a:latin typeface="Goudy Old Style"/>
                <a:cs typeface="Goudy Old Style"/>
              </a:rPr>
              <a:t>n’est</a:t>
            </a:r>
            <a:r>
              <a:rPr lang="en-GB" sz="1600" i="1" cap="small" dirty="0">
                <a:latin typeface="Goudy Old Style"/>
                <a:cs typeface="Goudy Old Style"/>
              </a:rPr>
              <a:t> pas </a:t>
            </a:r>
            <a:r>
              <a:rPr lang="en-GB" sz="1600" i="1" cap="small" dirty="0" err="1">
                <a:latin typeface="Goudy Old Style"/>
                <a:cs typeface="Goudy Old Style"/>
              </a:rPr>
              <a:t>séparée</a:t>
            </a:r>
            <a:r>
              <a:rPr lang="en-GB" sz="1600" i="1" cap="small" dirty="0">
                <a:latin typeface="Goudy Old Style"/>
                <a:cs typeface="Goudy Old Style"/>
              </a:rPr>
              <a:t> de la part intellective. </a:t>
            </a:r>
            <a:r>
              <a:rPr lang="en-GB" sz="1600" i="1" cap="small" dirty="0" err="1">
                <a:latin typeface="Goudy Old Style"/>
                <a:cs typeface="Goudy Old Style"/>
              </a:rPr>
              <a:t>Elles</a:t>
            </a:r>
            <a:r>
              <a:rPr lang="en-GB" sz="1600" i="1" cap="small" dirty="0">
                <a:latin typeface="Goudy Old Style"/>
                <a:cs typeface="Goudy Old Style"/>
              </a:rPr>
              <a:t> </a:t>
            </a:r>
            <a:r>
              <a:rPr lang="en-GB" sz="1600" i="1" cap="small" dirty="0" err="1">
                <a:latin typeface="Goudy Old Style"/>
                <a:cs typeface="Goudy Old Style"/>
              </a:rPr>
              <a:t>sont</a:t>
            </a:r>
            <a:r>
              <a:rPr lang="en-GB" sz="1600" i="1" cap="small" dirty="0">
                <a:latin typeface="Goudy Old Style"/>
                <a:cs typeface="Goudy Old Style"/>
              </a:rPr>
              <a:t> </a:t>
            </a:r>
            <a:r>
              <a:rPr lang="en-GB" sz="1600" i="1" cap="small" dirty="0" err="1">
                <a:latin typeface="Goudy Old Style"/>
                <a:cs typeface="Goudy Old Style"/>
              </a:rPr>
              <a:t>intégrées</a:t>
            </a:r>
            <a:r>
              <a:rPr lang="en-GB" sz="1600" i="1" cap="small" dirty="0">
                <a:latin typeface="Goudy Old Style"/>
                <a:cs typeface="Goudy Old Style"/>
              </a:rPr>
              <a:t> </a:t>
            </a:r>
            <a:r>
              <a:rPr lang="en-GB" sz="1600" i="1" cap="small" dirty="0" err="1">
                <a:latin typeface="Goudy Old Style"/>
                <a:cs typeface="Goudy Old Style"/>
              </a:rPr>
              <a:t>à</a:t>
            </a:r>
            <a:r>
              <a:rPr lang="en-GB" sz="1600" i="1" cap="small" dirty="0">
                <a:latin typeface="Goudy Old Style"/>
                <a:cs typeface="Goudy Old Style"/>
              </a:rPr>
              <a:t> un </a:t>
            </a:r>
            <a:r>
              <a:rPr lang="en-GB" sz="1600" i="1" cap="small" dirty="0" err="1">
                <a:latin typeface="Goudy Old Style"/>
                <a:cs typeface="Goudy Old Style"/>
              </a:rPr>
              <a:t>niveau</a:t>
            </a:r>
            <a:r>
              <a:rPr lang="en-GB" sz="1600" i="1" cap="small" dirty="0">
                <a:latin typeface="Goudy Old Style"/>
                <a:cs typeface="Goudy Old Style"/>
              </a:rPr>
              <a:t> </a:t>
            </a:r>
            <a:r>
              <a:rPr lang="en-GB" sz="1600" i="1" cap="small" dirty="0" err="1">
                <a:latin typeface="Goudy Old Style"/>
                <a:cs typeface="Goudy Old Style"/>
              </a:rPr>
              <a:t>supérieur</a:t>
            </a:r>
            <a:r>
              <a:rPr lang="en-GB" sz="1600" i="1" cap="small" dirty="0" smtClean="0">
                <a:latin typeface="Goudy Old Style"/>
                <a:cs typeface="Goudy Old Style"/>
              </a:rPr>
              <a:t>.</a:t>
            </a:r>
            <a:endParaRPr lang="en-GB" sz="1600" cap="small" dirty="0" smtClean="0">
              <a:latin typeface="Goudy Old Style"/>
              <a:cs typeface="Goudy Old Style"/>
            </a:endParaRPr>
          </a:p>
          <a:p>
            <a:pPr marL="114300" indent="0">
              <a:buNone/>
            </a:pPr>
            <a:r>
              <a:rPr lang="en-GB" sz="1600" cap="small" dirty="0" smtClean="0">
                <a:latin typeface="Goudy Old Style"/>
                <a:cs typeface="Goudy Old Style"/>
              </a:rPr>
              <a:t>   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Ordre</a:t>
            </a:r>
            <a:r>
              <a:rPr lang="en-GB" sz="1600" cap="small" dirty="0" smtClean="0">
                <a:latin typeface="Goudy Old Style"/>
                <a:cs typeface="Goudy Old Style"/>
              </a:rPr>
              <a:t> 1 : Pas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d’intellection</a:t>
            </a:r>
            <a:r>
              <a:rPr lang="en-GB" sz="1600" cap="small" dirty="0" smtClean="0">
                <a:latin typeface="Goudy Old Style"/>
                <a:cs typeface="Goudy Old Style"/>
              </a:rPr>
              <a:t> (position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hyélomorphiste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ou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physicaliste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>
                <a:latin typeface="Goudy Old Style"/>
                <a:cs typeface="Goudy Old Style"/>
              </a:rPr>
              <a:t>(</a:t>
            </a:r>
            <a:r>
              <a:rPr lang="en-GB" sz="1600" cap="small" dirty="0" smtClean="0">
                <a:latin typeface="Goudy Old Style"/>
                <a:cs typeface="Goudy Old Style"/>
              </a:rPr>
              <a:t>ex. Lumière)</a:t>
            </a:r>
          </a:p>
          <a:p>
            <a:pPr marL="114300" indent="0">
              <a:buNone/>
            </a:pPr>
            <a:r>
              <a:rPr lang="en-GB" sz="1600" cap="small" dirty="0" smtClean="0">
                <a:latin typeface="Goudy Old Style"/>
                <a:cs typeface="Goudy Old Style"/>
              </a:rPr>
              <a:t>   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Ordre</a:t>
            </a:r>
            <a:r>
              <a:rPr lang="en-GB" sz="1600" cap="small" dirty="0" smtClean="0">
                <a:latin typeface="Goudy Old Style"/>
                <a:cs typeface="Goudy Old Style"/>
              </a:rPr>
              <a:t> 2 :  Intellect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Supérieur</a:t>
            </a:r>
            <a:r>
              <a:rPr lang="en-GB" sz="1600" cap="small" dirty="0">
                <a:latin typeface="Goudy Old Style"/>
                <a:cs typeface="Goudy Old Style"/>
              </a:rPr>
              <a:t> </a:t>
            </a:r>
            <a:r>
              <a:rPr lang="en-GB" sz="1600" cap="small" dirty="0" smtClean="0">
                <a:latin typeface="Goudy Old Style"/>
                <a:cs typeface="Goudy Old Style"/>
              </a:rPr>
              <a:t>(position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immanentiste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ou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émergentiste</a:t>
            </a:r>
            <a:r>
              <a:rPr lang="en-GB" sz="1600" cap="small" dirty="0" smtClean="0">
                <a:latin typeface="Goudy Old Style"/>
                <a:cs typeface="Goudy Old Style"/>
              </a:rPr>
              <a:t>) </a:t>
            </a:r>
          </a:p>
          <a:p>
            <a:pPr marL="114300" indent="0">
              <a:buNone/>
            </a:pPr>
            <a:r>
              <a:rPr lang="en-GB" sz="1600" cap="small" dirty="0" smtClean="0">
                <a:latin typeface="Goudy Old Style"/>
                <a:cs typeface="Goudy Old Style"/>
              </a:rPr>
              <a:t>   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Ordre</a:t>
            </a:r>
            <a:r>
              <a:rPr lang="en-GB" sz="1600" cap="small" dirty="0" smtClean="0">
                <a:latin typeface="Goudy Old Style"/>
                <a:cs typeface="Goudy Old Style"/>
              </a:rPr>
              <a:t> 3 :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Noûs</a:t>
            </a:r>
            <a:r>
              <a:rPr lang="en-GB" sz="1600" cap="small" dirty="0" smtClean="0">
                <a:latin typeface="Goudy Old Style"/>
                <a:cs typeface="Goudy Old Style"/>
              </a:rPr>
              <a:t> (position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transcendentale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ou</a:t>
            </a:r>
            <a:r>
              <a:rPr lang="en-GB" sz="1600" cap="small" dirty="0" smtClean="0">
                <a:latin typeface="Goudy Old Style"/>
                <a:cs typeface="Goudy Old Style"/>
              </a:rPr>
              <a:t> </a:t>
            </a:r>
            <a:r>
              <a:rPr lang="en-GB" sz="1600" cap="small" dirty="0" err="1" smtClean="0">
                <a:latin typeface="Goudy Old Style"/>
                <a:cs typeface="Goudy Old Style"/>
              </a:rPr>
              <a:t>métaphysique</a:t>
            </a:r>
            <a:r>
              <a:rPr lang="en-GB" sz="1600" cap="small" dirty="0" smtClean="0">
                <a:latin typeface="Goudy Old Style"/>
                <a:cs typeface="Goudy Old Style"/>
              </a:rPr>
              <a:t>). </a:t>
            </a:r>
          </a:p>
          <a:p>
            <a:endParaRPr lang="en-GB" dirty="0" smtClean="0"/>
          </a:p>
          <a:p>
            <a:endParaRPr lang="en-GB" sz="2100" dirty="0"/>
          </a:p>
          <a:p>
            <a:endParaRPr lang="en-GB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Image 4" descr="Noé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5" y="149518"/>
            <a:ext cx="2260965" cy="19239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667" y="6442232"/>
            <a:ext cx="5757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buNone/>
            </a:pPr>
            <a:r>
              <a:rPr lang="en-GB" sz="1000" i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GB" sz="800" i="1" dirty="0" err="1" smtClean="0">
                <a:solidFill>
                  <a:schemeClr val="bg2">
                    <a:lumMod val="50000"/>
                  </a:schemeClr>
                </a:solidFill>
              </a:rPr>
              <a:t>L'âme</a:t>
            </a:r>
            <a:r>
              <a:rPr lang="en-GB" sz="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végétale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est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douée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de la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faculté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nutritive, qui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comprend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la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capacité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croître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14300" indent="0" algn="r">
              <a:buNone/>
            </a:pP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et la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capacité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d'engendrer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GB" sz="800" i="1" dirty="0" err="1" smtClean="0">
                <a:solidFill>
                  <a:schemeClr val="bg2">
                    <a:lumMod val="50000"/>
                  </a:schemeClr>
                </a:solidFill>
              </a:rPr>
              <a:t>L'âme</a:t>
            </a:r>
            <a:r>
              <a:rPr lang="en-GB" sz="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du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végétal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est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ce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qui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engendre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un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être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semblable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selon</a:t>
            </a:r>
            <a:r>
              <a:rPr lang="en-GB" sz="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800" i="1" dirty="0" err="1">
                <a:solidFill>
                  <a:schemeClr val="bg2">
                    <a:lumMod val="50000"/>
                  </a:schemeClr>
                </a:solidFill>
              </a:rPr>
              <a:t>l'espèce</a:t>
            </a:r>
            <a:r>
              <a:rPr lang="en-GB" sz="1000" i="1" dirty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84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6" descr="5-1_circumnutation_appara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4" y="4383607"/>
            <a:ext cx="189467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5" descr="1880_movement_f1325_010-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546055"/>
            <a:ext cx="2108200" cy="3311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1" y="14288"/>
            <a:ext cx="9423400" cy="1712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cap="small" dirty="0" smtClean="0"/>
              <a:t>Darwin, </a:t>
            </a:r>
            <a:r>
              <a:rPr lang="en-GB" sz="3600" cap="small" dirty="0" err="1" smtClean="0"/>
              <a:t>l’envol</a:t>
            </a:r>
            <a:r>
              <a:rPr lang="en-GB" sz="3600" cap="small" dirty="0" smtClean="0"/>
              <a:t>  </a:t>
            </a:r>
            <a:r>
              <a:rPr lang="en-GB" sz="3600" cap="small" dirty="0" err="1" smtClean="0"/>
              <a:t>discret</a:t>
            </a:r>
            <a:r>
              <a:rPr lang="en-GB" sz="3600" cap="small" dirty="0" smtClean="0"/>
              <a:t> </a:t>
            </a:r>
            <a:br>
              <a:rPr lang="en-GB" sz="3600" cap="small" dirty="0" smtClean="0"/>
            </a:br>
            <a:r>
              <a:rPr lang="en-GB" sz="3600" cap="small" dirty="0" smtClean="0"/>
              <a:t>de la </a:t>
            </a:r>
            <a:r>
              <a:rPr lang="en-GB" sz="3600" cap="small" dirty="0" err="1" smtClean="0"/>
              <a:t>botanique</a:t>
            </a:r>
            <a:endParaRPr lang="en-GB" sz="3600" cap="small" dirty="0"/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079501" y="5259907"/>
            <a:ext cx="633306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On the Movements and Habits of Climbing Plants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Londres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Longman, 1865. [2</a:t>
            </a:r>
            <a:r>
              <a:rPr lang="en-GB" sz="700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éd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. : 1875]</a:t>
            </a:r>
          </a:p>
          <a:p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« </a:t>
            </a:r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Queries about Expression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 », 1867. Article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publié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par R.B. Freeman et P. J.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Gautrey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« </a:t>
            </a:r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Charles Darwin’s Queries about Expression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 » in </a:t>
            </a:r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Bulletin of the British Museum of Natural History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vol. 4, 1972, pp. 205–219.</a:t>
            </a:r>
          </a:p>
          <a:p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The Variation of Animals and Plants under Domestication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Londres, John Murray, 2 volumes, 1868. [2</a:t>
            </a:r>
            <a:r>
              <a:rPr lang="en-GB" sz="700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éd. : 1875] Traduction </a:t>
            </a:r>
          </a:p>
          <a:p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Insectivorous Plants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Londres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John Murray, 1875. [2</a:t>
            </a:r>
            <a:r>
              <a:rPr lang="en-GB" sz="700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éd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. : 1888, revue par Francis Darwin]</a:t>
            </a:r>
          </a:p>
          <a:p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The Effects of Cross and Self-Fertilisation in the Vegetable Kingdom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Londres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John Murray, 1876. [2</a:t>
            </a:r>
            <a:r>
              <a:rPr lang="en-GB" sz="700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éd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. : 1878]</a:t>
            </a:r>
          </a:p>
          <a:p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The Different Forms of Flowers on Plants of the Same Species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Londres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John Murray, (9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juillet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) 1877. [2</a:t>
            </a:r>
            <a:r>
              <a:rPr lang="en-GB" sz="700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éd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. : 1878 ; 3</a:t>
            </a:r>
            <a:r>
              <a:rPr lang="en-GB" sz="700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éd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. : </a:t>
            </a:r>
            <a:endParaRPr lang="en-GB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700" i="1" dirty="0" smtClean="0">
                <a:solidFill>
                  <a:schemeClr val="accent5">
                    <a:lumMod val="50000"/>
                  </a:schemeClr>
                </a:solidFill>
              </a:rPr>
              <a:t>The Power of Movement in Plants</a:t>
            </a:r>
            <a:r>
              <a:rPr lang="en-GB" sz="700" dirty="0" smtClean="0">
                <a:solidFill>
                  <a:schemeClr val="accent5">
                    <a:lumMod val="50000"/>
                  </a:schemeClr>
                </a:solidFill>
              </a:rPr>
              <a:t> (en collaboration avec Francis Darwin), London, John Murray, 1880.</a:t>
            </a:r>
          </a:p>
          <a:p>
            <a:r>
              <a:rPr lang="en-GB" sz="700" i="1" dirty="0" smtClean="0">
                <a:solidFill>
                  <a:schemeClr val="accent5">
                    <a:lumMod val="50000"/>
                  </a:schemeClr>
                </a:solidFill>
              </a:rPr>
              <a:t>The Formation of Vegetable Mould, through the Action of Worms, with Observations on their Habits</a:t>
            </a:r>
            <a:r>
              <a:rPr lang="en-GB" sz="700" dirty="0" smtClean="0">
                <a:solidFill>
                  <a:schemeClr val="accent5">
                    <a:lumMod val="50000"/>
                  </a:schemeClr>
                </a:solidFill>
              </a:rPr>
              <a:t>, London, John </a:t>
            </a:r>
            <a:r>
              <a:rPr lang="en-GB" sz="700" dirty="0" err="1" smtClean="0">
                <a:solidFill>
                  <a:schemeClr val="accent5">
                    <a:lumMod val="50000"/>
                  </a:schemeClr>
                </a:solidFill>
              </a:rPr>
              <a:t>Murray,Oct</a:t>
            </a:r>
            <a:r>
              <a:rPr lang="en-GB" sz="700" dirty="0" smtClean="0">
                <a:solidFill>
                  <a:schemeClr val="accent5">
                    <a:lumMod val="50000"/>
                  </a:schemeClr>
                </a:solidFill>
              </a:rPr>
              <a:t>. 1881.</a:t>
            </a:r>
            <a:endParaRPr lang="en-GB" sz="7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r>
              <a:rPr lang="en-GB" sz="7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The Action of Carbonate of Ammonia on Chlorophyll Bodies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 » in </a:t>
            </a:r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Journal of the </a:t>
            </a:r>
            <a:r>
              <a:rPr lang="en-GB" sz="700" i="1" dirty="0" err="1">
                <a:solidFill>
                  <a:schemeClr val="accent5">
                    <a:lumMod val="50000"/>
                  </a:schemeClr>
                </a:solidFill>
              </a:rPr>
              <a:t>Linnean</a:t>
            </a:r>
            <a:r>
              <a:rPr lang="en-GB" sz="700" i="1" dirty="0">
                <a:solidFill>
                  <a:schemeClr val="accent5">
                    <a:lumMod val="50000"/>
                  </a:schemeClr>
                </a:solidFill>
              </a:rPr>
              <a:t> Society of London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, vol. 19, 1882, p. 262–284. </a:t>
            </a:r>
            <a:endParaRPr lang="en-GB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700" dirty="0" smtClean="0">
                <a:solidFill>
                  <a:schemeClr val="accent5">
                    <a:lumMod val="50000"/>
                  </a:schemeClr>
                </a:solidFill>
              </a:rPr>
              <a:t>Communication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lue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par Francis Darwin le 6 mars et le 28 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août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 1882</a:t>
            </a:r>
            <a:r>
              <a:rPr lang="en-GB" sz="700" dirty="0" smtClean="0">
                <a:solidFill>
                  <a:schemeClr val="accent5">
                    <a:lumMod val="50000"/>
                  </a:schemeClr>
                </a:solidFill>
              </a:rPr>
              <a:t>..  Source :http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darwin-online.org.uk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/content/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frameset?viewtype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=</a:t>
            </a:r>
            <a:r>
              <a:rPr lang="en-GB" sz="700" dirty="0" err="1">
                <a:solidFill>
                  <a:schemeClr val="accent5">
                    <a:lumMod val="50000"/>
                  </a:schemeClr>
                </a:solidFill>
              </a:rPr>
              <a:t>image&amp;itemID</a:t>
            </a:r>
            <a:r>
              <a:rPr lang="en-GB" sz="700" dirty="0">
                <a:solidFill>
                  <a:schemeClr val="accent5">
                    <a:lumMod val="50000"/>
                  </a:schemeClr>
                </a:solidFill>
              </a:rPr>
              <a:t>=F1325&amp;pageseq=1</a:t>
            </a:r>
          </a:p>
          <a:p>
            <a:endParaRPr lang="en-GB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050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Dw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46056"/>
            <a:ext cx="1511300" cy="2243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5054" y="1606442"/>
            <a:ext cx="60680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Darwin </a:t>
            </a:r>
            <a:r>
              <a:rPr lang="en-GB" sz="1400" cap="small" dirty="0">
                <a:solidFill>
                  <a:srgbClr val="47534C"/>
                </a:solidFill>
                <a:latin typeface="Baskerville"/>
                <a:cs typeface="Baskerville"/>
              </a:rPr>
              <a:t>a </a:t>
            </a:r>
            <a:r>
              <a:rPr lang="en-GB" sz="1400" cap="small" dirty="0" err="1">
                <a:solidFill>
                  <a:srgbClr val="47534C"/>
                </a:solidFill>
                <a:latin typeface="Baskerville"/>
                <a:cs typeface="Baskerville"/>
              </a:rPr>
              <a:t>écrit</a:t>
            </a:r>
            <a:r>
              <a:rPr lang="en-GB" sz="1400" cap="small" dirty="0">
                <a:solidFill>
                  <a:srgbClr val="47534C"/>
                </a:solidFill>
                <a:latin typeface="Baskerville"/>
                <a:cs typeface="Baskerville"/>
              </a:rPr>
              <a:t> 6 </a:t>
            </a:r>
            <a:r>
              <a:rPr lang="en-GB" sz="1400" cap="small" dirty="0" err="1" smtClean="0">
                <a:solidFill>
                  <a:srgbClr val="47534C"/>
                </a:solidFill>
                <a:latin typeface="Baskerville"/>
                <a:cs typeface="Baskerville"/>
              </a:rPr>
              <a:t>livres</a:t>
            </a:r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 </a:t>
            </a:r>
            <a:r>
              <a:rPr lang="en-GB" sz="1400" cap="small" dirty="0" err="1" smtClean="0">
                <a:solidFill>
                  <a:srgbClr val="47534C"/>
                </a:solidFill>
                <a:latin typeface="Baskerville"/>
                <a:cs typeface="Baskerville"/>
              </a:rPr>
              <a:t>sur</a:t>
            </a:r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 la </a:t>
            </a:r>
            <a:r>
              <a:rPr lang="en-GB" sz="1400" cap="small" dirty="0" err="1" smtClean="0">
                <a:solidFill>
                  <a:srgbClr val="47534C"/>
                </a:solidFill>
                <a:latin typeface="Baskerville"/>
                <a:cs typeface="Baskerville"/>
              </a:rPr>
              <a:t>botanique</a:t>
            </a:r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 </a:t>
            </a:r>
            <a:r>
              <a:rPr lang="en-GB" sz="1400" cap="small" dirty="0" err="1" smtClean="0">
                <a:solidFill>
                  <a:srgbClr val="47534C"/>
                </a:solidFill>
                <a:latin typeface="Baskerville"/>
                <a:cs typeface="Baskerville"/>
              </a:rPr>
              <a:t>dont</a:t>
            </a:r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 “</a:t>
            </a:r>
            <a:r>
              <a:rPr lang="en-GB" sz="1400" i="1" cap="small" dirty="0">
                <a:solidFill>
                  <a:srgbClr val="47534C"/>
                </a:solidFill>
                <a:latin typeface="Baskerville"/>
                <a:cs typeface="Baskerville"/>
              </a:rPr>
              <a:t>The power of movements in plants</a:t>
            </a:r>
            <a:r>
              <a:rPr lang="en-GB" sz="1400" cap="small" dirty="0">
                <a:solidFill>
                  <a:srgbClr val="47534C"/>
                </a:solidFill>
                <a:latin typeface="Baskerville"/>
                <a:cs typeface="Baskerville"/>
              </a:rPr>
              <a:t>” </a:t>
            </a:r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(1880)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 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écrit avec son fils Francis. 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Il 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a été l’élève du botaniste et géologue </a:t>
            </a:r>
            <a:r>
              <a:rPr lang="fr-FR" sz="1400" cap="small" dirty="0" err="1" smtClean="0">
                <a:solidFill>
                  <a:srgbClr val="47534C"/>
                </a:solidFill>
                <a:latin typeface="Baskerville"/>
                <a:cs typeface="Baskerville"/>
              </a:rPr>
              <a:t>Henslow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, 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ce qui 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le conduira à l’accompagner 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sur le HMS Beagle et de faire 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les découvertes que l’on sait sur l’évolution des espèces. 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Il a 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notamment décrit dans 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ses </a:t>
            </a:r>
            <a:r>
              <a:rPr lang="fr-FR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cahiers</a:t>
            </a:r>
            <a:r>
              <a:rPr lang="fr-FR" sz="1400" cap="small" dirty="0">
                <a:solidFill>
                  <a:srgbClr val="47534C"/>
                </a:solidFill>
                <a:latin typeface="Baskerville"/>
                <a:cs typeface="Baskerville"/>
              </a:rPr>
              <a:t> </a:t>
            </a:r>
            <a:r>
              <a:rPr lang="en-GB" sz="1400" cap="small" dirty="0">
                <a:solidFill>
                  <a:srgbClr val="47534C"/>
                </a:solidFill>
                <a:latin typeface="Baskerville"/>
                <a:cs typeface="Baskerville"/>
              </a:rPr>
              <a:t>“</a:t>
            </a:r>
            <a:r>
              <a:rPr lang="fr-FR" sz="1400" i="1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T</a:t>
            </a:r>
            <a:r>
              <a:rPr lang="fr-FR" altLang="ja-JP" sz="1400" i="1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he </a:t>
            </a:r>
            <a:r>
              <a:rPr lang="fr-FR" altLang="ja-JP" sz="1400" i="1" cap="small" dirty="0" err="1">
                <a:solidFill>
                  <a:srgbClr val="47534C"/>
                </a:solidFill>
                <a:latin typeface="Baskerville"/>
                <a:cs typeface="Baskerville"/>
              </a:rPr>
              <a:t>root</a:t>
            </a:r>
            <a:r>
              <a:rPr lang="fr-FR" altLang="ja-JP" sz="1400" i="1" cap="small" dirty="0">
                <a:solidFill>
                  <a:srgbClr val="47534C"/>
                </a:solidFill>
                <a:latin typeface="Baskerville"/>
                <a:cs typeface="Baskerville"/>
              </a:rPr>
              <a:t> </a:t>
            </a:r>
            <a:r>
              <a:rPr lang="fr-FR" altLang="ja-JP" sz="1400" i="1" cap="small" dirty="0" err="1">
                <a:solidFill>
                  <a:srgbClr val="47534C"/>
                </a:solidFill>
                <a:latin typeface="Baskerville"/>
                <a:cs typeface="Baskerville"/>
              </a:rPr>
              <a:t>brain</a:t>
            </a:r>
            <a:r>
              <a:rPr lang="fr-FR" altLang="ja-JP" sz="1400" i="1" cap="small" dirty="0">
                <a:solidFill>
                  <a:srgbClr val="47534C"/>
                </a:solidFill>
                <a:latin typeface="Baskerville"/>
                <a:cs typeface="Baskerville"/>
              </a:rPr>
              <a:t> </a:t>
            </a:r>
            <a:r>
              <a:rPr lang="fr-FR" altLang="ja-JP" sz="1400" i="1" cap="small" dirty="0" err="1" smtClean="0">
                <a:solidFill>
                  <a:srgbClr val="47534C"/>
                </a:solidFill>
                <a:latin typeface="Baskerville"/>
                <a:cs typeface="Baskerville"/>
              </a:rPr>
              <a:t>hypothesis</a:t>
            </a:r>
            <a:r>
              <a:rPr lang="en-GB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”</a:t>
            </a:r>
            <a:r>
              <a:rPr lang="fr-FR" altLang="ja-JP" sz="1400" cap="small" dirty="0" smtClean="0">
                <a:solidFill>
                  <a:srgbClr val="47534C"/>
                </a:solidFill>
                <a:latin typeface="Baskerville"/>
                <a:cs typeface="Baskerville"/>
              </a:rPr>
              <a:t>, à remettre dans le contexte de l’époque, mais qui décrivait les racines comme les organes les plus proches du système nerveux animal.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086" y="3785275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Sir J.C. BOSE </a:t>
            </a:r>
            <a:r>
              <a:rPr lang="fr-FR" sz="1400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« </a:t>
            </a:r>
            <a:r>
              <a:rPr lang="fr-FR" sz="1400" i="1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The </a:t>
            </a:r>
            <a:r>
              <a:rPr lang="fr-FR" sz="1400" i="1" cap="small" dirty="0" err="1" smtClean="0">
                <a:solidFill>
                  <a:srgbClr val="800000"/>
                </a:solidFill>
                <a:latin typeface="Baskerville"/>
                <a:cs typeface="Baskerville"/>
              </a:rPr>
              <a:t>nervous</a:t>
            </a:r>
            <a:r>
              <a:rPr lang="fr-FR" sz="1400" i="1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 system of plants</a:t>
            </a:r>
            <a:r>
              <a:rPr lang="fr-FR" sz="1400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 », </a:t>
            </a:r>
          </a:p>
          <a:p>
            <a:r>
              <a:rPr lang="fr-FR" sz="1400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Longman, </a:t>
            </a:r>
            <a:r>
              <a:rPr lang="fr-FR" sz="1400" cap="small" dirty="0" err="1" smtClean="0">
                <a:solidFill>
                  <a:srgbClr val="800000"/>
                </a:solidFill>
                <a:latin typeface="Baskerville"/>
                <a:cs typeface="Baskerville"/>
              </a:rPr>
              <a:t>Grenne</a:t>
            </a:r>
            <a:r>
              <a:rPr lang="fr-FR" sz="1400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 &amp; </a:t>
            </a:r>
            <a:r>
              <a:rPr lang="fr-FR" sz="1400" cap="small" dirty="0" err="1" smtClean="0">
                <a:solidFill>
                  <a:srgbClr val="800000"/>
                </a:solidFill>
                <a:latin typeface="Baskerville"/>
                <a:cs typeface="Baskerville"/>
              </a:rPr>
              <a:t>co</a:t>
            </a:r>
            <a:r>
              <a:rPr lang="fr-FR" sz="1400" cap="small" dirty="0" smtClean="0">
                <a:solidFill>
                  <a:srgbClr val="800000"/>
                </a:solidFill>
                <a:latin typeface="Baskerville"/>
                <a:cs typeface="Baskerville"/>
              </a:rPr>
              <a:t>, London (1926) </a:t>
            </a:r>
          </a:p>
          <a:p>
            <a:endParaRPr lang="en-GB" dirty="0"/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383607"/>
            <a:ext cx="1778000" cy="92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68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>
          <a:xfrm>
            <a:off x="190500" y="503238"/>
            <a:ext cx="89535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cap="small" dirty="0" err="1" smtClean="0">
                <a:latin typeface="Goudy Old Style" charset="0"/>
              </a:rPr>
              <a:t>Stratégies</a:t>
            </a:r>
            <a:r>
              <a:rPr lang="en-GB" sz="3600" cap="small" dirty="0" smtClean="0">
                <a:latin typeface="Goudy Old Style" charset="0"/>
              </a:rPr>
              <a:t> de communication </a:t>
            </a:r>
            <a:r>
              <a:rPr lang="en-GB" sz="3600" cap="small" dirty="0" err="1" smtClean="0">
                <a:latin typeface="Goudy Old Style" charset="0"/>
              </a:rPr>
              <a:t>végétale</a:t>
            </a:r>
            <a:endParaRPr lang="en-GB" sz="3600" cap="small" dirty="0">
              <a:latin typeface="Goudy Old Style" charset="0"/>
            </a:endParaRPr>
          </a:p>
        </p:txBody>
      </p:sp>
      <p:pic>
        <p:nvPicPr>
          <p:cNvPr id="3" name="Image 2" descr="73186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6" y="1618125"/>
            <a:ext cx="8583084" cy="50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Stratégies</a:t>
            </a:r>
            <a:r>
              <a:rPr lang="en-GB" dirty="0" smtClean="0"/>
              <a:t> </a:t>
            </a:r>
            <a:r>
              <a:rPr lang="en-GB" dirty="0" err="1" smtClean="0"/>
              <a:t>évolutives</a:t>
            </a:r>
            <a:r>
              <a:rPr lang="en-GB" dirty="0" smtClean="0"/>
              <a:t> </a:t>
            </a:r>
            <a:r>
              <a:rPr lang="en-GB" dirty="0" err="1" smtClean="0"/>
              <a:t>comparées</a:t>
            </a:r>
            <a:endParaRPr lang="en-GB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371216"/>
              </p:ext>
            </p:extLst>
          </p:nvPr>
        </p:nvGraphicFramePr>
        <p:xfrm>
          <a:off x="266700" y="1511300"/>
          <a:ext cx="85645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" name="Document" r:id="rId3" imgW="5956300" imgH="4114800" progId="Word.Document.12">
                  <p:embed/>
                </p:oleObj>
              </mc:Choice>
              <mc:Fallback>
                <p:oleObj name="Document" r:id="rId3" imgW="5956300" imgH="411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1511300"/>
                        <a:ext cx="8564563" cy="51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540500" y="1244600"/>
            <a:ext cx="2237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pperplate Gothic Light"/>
                <a:cs typeface="Copperplate Gothic Light"/>
              </a:rPr>
              <a:t>Debono</a:t>
            </a:r>
            <a:r>
              <a:rPr lang="en-GB" sz="1400" dirty="0" smtClean="0">
                <a:latin typeface="Copperplate Gothic Light"/>
                <a:cs typeface="Copperplate Gothic Light"/>
              </a:rPr>
              <a:t>, </a:t>
            </a:r>
            <a:r>
              <a:rPr lang="en-GB" sz="1400" dirty="0" err="1" smtClean="0">
                <a:latin typeface="Copperplate Gothic Light"/>
                <a:cs typeface="Copperplate Gothic Light"/>
              </a:rPr>
              <a:t>Cerisy</a:t>
            </a:r>
            <a:r>
              <a:rPr lang="en-GB" sz="1400" dirty="0" smtClean="0">
                <a:latin typeface="Copperplate Gothic Light"/>
                <a:cs typeface="Copperplate Gothic Light"/>
              </a:rPr>
              <a:t>, 2017</a:t>
            </a:r>
            <a:endParaRPr lang="en-GB" sz="1400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755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0" y="2180166"/>
            <a:ext cx="5435600" cy="443653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00"/>
              </a:spcBef>
              <a:buFontTx/>
              <a:buNone/>
              <a:defRPr/>
            </a:pPr>
            <a:endParaRPr lang="en-GB" sz="1800" cap="small" dirty="0" smtClean="0"/>
          </a:p>
          <a:p>
            <a:pPr>
              <a:defRPr/>
            </a:pPr>
            <a:r>
              <a:rPr lang="en-GB" sz="2000" b="1" cap="small" dirty="0" err="1" smtClean="0">
                <a:solidFill>
                  <a:schemeClr val="bg2">
                    <a:lumMod val="25000"/>
                  </a:schemeClr>
                </a:solidFill>
              </a:rPr>
              <a:t>Bioélectrique</a:t>
            </a:r>
            <a:r>
              <a:rPr lang="en-GB" sz="2000" b="1" cap="smal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GB" sz="2000" b="1" cap="small" dirty="0" err="1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GB" sz="2000" b="1" cap="small" dirty="0" err="1" smtClean="0">
                <a:solidFill>
                  <a:schemeClr val="bg2">
                    <a:lumMod val="25000"/>
                  </a:schemeClr>
                </a:solidFill>
              </a:rPr>
              <a:t>himique</a:t>
            </a:r>
            <a:r>
              <a:rPr lang="en-GB" sz="2000" b="1" cap="smal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GB" sz="2000" b="1" cap="small" dirty="0" err="1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GB" sz="2000" b="1" cap="small" dirty="0" err="1" smtClean="0">
                <a:solidFill>
                  <a:schemeClr val="bg2">
                    <a:lumMod val="25000"/>
                  </a:schemeClr>
                </a:solidFill>
              </a:rPr>
              <a:t>ydraulique</a:t>
            </a:r>
            <a:r>
              <a:rPr lang="en-GB" sz="2000" b="1" cap="smal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114300" indent="0">
              <a:buNone/>
              <a:defRPr/>
            </a:pPr>
            <a:r>
              <a:rPr lang="en-GB" sz="2000" cap="small" dirty="0" smtClean="0"/>
              <a:t>    </a:t>
            </a:r>
            <a:r>
              <a:rPr lang="en-GB" sz="1900" cap="small" dirty="0" smtClean="0"/>
              <a:t>(</a:t>
            </a:r>
            <a:r>
              <a:rPr lang="en-GB" sz="1900" cap="small" dirty="0" err="1" smtClean="0"/>
              <a:t>utilisées</a:t>
            </a:r>
            <a:r>
              <a:rPr lang="en-GB" sz="1900" cap="small" dirty="0" smtClean="0"/>
              <a:t> </a:t>
            </a:r>
            <a:r>
              <a:rPr lang="en-GB" sz="1900" cap="small" dirty="0" err="1" smtClean="0"/>
              <a:t>seules</a:t>
            </a:r>
            <a:r>
              <a:rPr lang="en-GB" sz="1900" cap="small" dirty="0" smtClean="0"/>
              <a:t> </a:t>
            </a:r>
            <a:r>
              <a:rPr lang="en-GB" sz="1900" cap="small" dirty="0" err="1" smtClean="0"/>
              <a:t>ou</a:t>
            </a:r>
            <a:r>
              <a:rPr lang="en-GB" sz="1900" cap="small" dirty="0" smtClean="0"/>
              <a:t> en </a:t>
            </a:r>
            <a:r>
              <a:rPr lang="en-GB" sz="1900" cap="small" dirty="0" err="1" smtClean="0"/>
              <a:t>combinaison</a:t>
            </a:r>
            <a:r>
              <a:rPr lang="en-GB" sz="1900" cap="small" dirty="0" smtClean="0"/>
              <a:t> </a:t>
            </a:r>
          </a:p>
          <a:p>
            <a:pPr marL="114300" indent="0">
              <a:buNone/>
              <a:defRPr/>
            </a:pPr>
            <a:r>
              <a:rPr lang="en-GB" sz="1900" cap="small" dirty="0"/>
              <a:t> </a:t>
            </a:r>
            <a:r>
              <a:rPr lang="en-GB" sz="1900" cap="small" dirty="0" smtClean="0"/>
              <a:t>    </a:t>
            </a:r>
            <a:r>
              <a:rPr lang="en-GB" sz="1900" cap="small" dirty="0" err="1" smtClean="0"/>
              <a:t>selon</a:t>
            </a:r>
            <a:r>
              <a:rPr lang="en-GB" sz="1900" cap="small" dirty="0" smtClean="0"/>
              <a:t> </a:t>
            </a:r>
            <a:r>
              <a:rPr lang="en-GB" sz="1900" cap="small" dirty="0"/>
              <a:t>les </a:t>
            </a:r>
            <a:r>
              <a:rPr lang="en-GB" sz="1900" cap="small" dirty="0" err="1" smtClean="0"/>
              <a:t>urgences</a:t>
            </a:r>
            <a:r>
              <a:rPr lang="en-GB" sz="1900" cap="small" dirty="0" smtClean="0"/>
              <a:t>)</a:t>
            </a:r>
            <a:r>
              <a:rPr lang="en-GB" sz="2000" cap="small" dirty="0" smtClean="0">
                <a:solidFill>
                  <a:srgbClr val="800000"/>
                </a:solidFill>
              </a:rPr>
              <a:t>. </a:t>
            </a:r>
          </a:p>
          <a:p>
            <a:pPr marL="114300" indent="0">
              <a:buNone/>
              <a:defRPr/>
            </a:pPr>
            <a:endParaRPr lang="en-GB" sz="2000" cap="small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GB" sz="2000" b="1" u="sng" cap="small" dirty="0" smtClean="0">
                <a:solidFill>
                  <a:srgbClr val="800000"/>
                </a:solidFill>
              </a:rPr>
              <a:t>Com</a:t>
            </a:r>
            <a:r>
              <a:rPr lang="en-GB" sz="2000" b="1" u="sng" cap="small" dirty="0">
                <a:solidFill>
                  <a:srgbClr val="800000"/>
                </a:solidFill>
              </a:rPr>
              <a:t>. </a:t>
            </a:r>
            <a:r>
              <a:rPr lang="en-GB" sz="2000" b="1" u="sng" cap="small" dirty="0" err="1">
                <a:solidFill>
                  <a:srgbClr val="800000"/>
                </a:solidFill>
              </a:rPr>
              <a:t>à</a:t>
            </a:r>
            <a:r>
              <a:rPr lang="en-GB" sz="2000" b="1" u="sng" cap="small" dirty="0">
                <a:solidFill>
                  <a:srgbClr val="800000"/>
                </a:solidFill>
              </a:rPr>
              <a:t> </a:t>
            </a:r>
            <a:r>
              <a:rPr lang="en-GB" sz="2000" b="1" u="sng" cap="small" dirty="0" err="1">
                <a:solidFill>
                  <a:srgbClr val="800000"/>
                </a:solidFill>
              </a:rPr>
              <a:t>courte</a:t>
            </a:r>
            <a:r>
              <a:rPr lang="en-GB" sz="2000" b="1" u="sng" cap="small" dirty="0">
                <a:solidFill>
                  <a:srgbClr val="800000"/>
                </a:solidFill>
              </a:rPr>
              <a:t> distance </a:t>
            </a:r>
            <a:r>
              <a:rPr lang="en-GB" sz="2000" cap="small" dirty="0"/>
              <a:t>: les </a:t>
            </a:r>
            <a:r>
              <a:rPr lang="en-GB" sz="2000" cap="small" dirty="0" err="1"/>
              <a:t>plasmodesmes</a:t>
            </a:r>
            <a:r>
              <a:rPr lang="en-GB" sz="2000" cap="small" dirty="0"/>
              <a:t> : </a:t>
            </a:r>
          </a:p>
          <a:p>
            <a:pPr marL="114300" indent="0">
              <a:buNone/>
              <a:defRPr/>
            </a:pPr>
            <a:r>
              <a:rPr lang="en-GB" sz="2000" cap="small" dirty="0" smtClean="0"/>
              <a:t>communication </a:t>
            </a:r>
            <a:r>
              <a:rPr lang="en-GB" sz="2000" i="1" cap="small" dirty="0"/>
              <a:t>cell to cell </a:t>
            </a:r>
            <a:r>
              <a:rPr lang="en-GB" sz="2000" cap="small" dirty="0" err="1"/>
              <a:t>sont</a:t>
            </a:r>
            <a:r>
              <a:rPr lang="en-GB" sz="2000" cap="small" dirty="0"/>
              <a:t> des analogues </a:t>
            </a:r>
            <a:r>
              <a:rPr lang="en-GB" sz="2000" cap="small" dirty="0" smtClean="0"/>
              <a:t>des </a:t>
            </a:r>
            <a:r>
              <a:rPr lang="en-GB" sz="2000" cap="small" dirty="0" err="1" smtClean="0"/>
              <a:t>tissus</a:t>
            </a:r>
            <a:r>
              <a:rPr lang="en-GB" sz="2000" cap="small" dirty="0" smtClean="0"/>
              <a:t> </a:t>
            </a:r>
            <a:r>
              <a:rPr lang="en-GB" sz="2000" cap="small" dirty="0" err="1"/>
              <a:t>nerveux</a:t>
            </a:r>
            <a:r>
              <a:rPr lang="en-GB" sz="2000" cap="small" dirty="0"/>
              <a:t> </a:t>
            </a:r>
            <a:r>
              <a:rPr lang="en-GB" sz="2000" cap="small" dirty="0" err="1" smtClean="0"/>
              <a:t>conducteurs</a:t>
            </a:r>
            <a:r>
              <a:rPr lang="en-GB" sz="2000" cap="small" dirty="0" smtClean="0"/>
              <a:t> (</a:t>
            </a:r>
            <a:r>
              <a:rPr lang="en-GB" sz="2000" cap="small" dirty="0" err="1" smtClean="0"/>
              <a:t>racines</a:t>
            </a:r>
            <a:r>
              <a:rPr lang="en-GB" sz="2000" cap="small" dirty="0" smtClean="0"/>
              <a:t>). </a:t>
            </a:r>
          </a:p>
          <a:p>
            <a:pPr>
              <a:defRPr/>
            </a:pPr>
            <a:r>
              <a:rPr lang="en-GB" sz="2000" b="1" u="sng" cap="small" dirty="0" smtClean="0">
                <a:solidFill>
                  <a:srgbClr val="800000"/>
                </a:solidFill>
              </a:rPr>
              <a:t>Com </a:t>
            </a:r>
            <a:r>
              <a:rPr lang="en-GB" sz="2000" b="1" u="sng" cap="small" dirty="0" err="1">
                <a:solidFill>
                  <a:srgbClr val="800000"/>
                </a:solidFill>
              </a:rPr>
              <a:t>à</a:t>
            </a:r>
            <a:r>
              <a:rPr lang="en-GB" sz="2000" b="1" u="sng" cap="small" dirty="0">
                <a:solidFill>
                  <a:srgbClr val="800000"/>
                </a:solidFill>
              </a:rPr>
              <a:t> longue distance</a:t>
            </a:r>
            <a:r>
              <a:rPr lang="en-GB" sz="2000" cap="small" dirty="0"/>
              <a:t>: </a:t>
            </a:r>
            <a:r>
              <a:rPr lang="en-GB" sz="2000" cap="small" dirty="0" err="1"/>
              <a:t>système</a:t>
            </a:r>
            <a:r>
              <a:rPr lang="en-GB" sz="2000" cap="small" dirty="0"/>
              <a:t> </a:t>
            </a:r>
            <a:r>
              <a:rPr lang="en-GB" sz="2000" cap="small" dirty="0" err="1"/>
              <a:t>vasculaire</a:t>
            </a:r>
            <a:r>
              <a:rPr lang="en-GB" sz="2000" cap="small" dirty="0"/>
              <a:t> et </a:t>
            </a:r>
            <a:endParaRPr lang="en-GB" sz="2000" cap="small" dirty="0" smtClean="0"/>
          </a:p>
          <a:p>
            <a:pPr marL="114300" indent="0">
              <a:buNone/>
              <a:defRPr/>
            </a:pPr>
            <a:r>
              <a:rPr lang="en-GB" sz="2000" cap="small" dirty="0" err="1" smtClean="0"/>
              <a:t>hydaulique</a:t>
            </a:r>
            <a:r>
              <a:rPr lang="en-GB" sz="2000" cap="small" dirty="0"/>
              <a:t>: transport de </a:t>
            </a:r>
            <a:r>
              <a:rPr lang="en-GB" sz="2000" cap="small" dirty="0" err="1"/>
              <a:t>liquides</a:t>
            </a:r>
            <a:r>
              <a:rPr lang="en-GB" sz="2000" cap="small" dirty="0"/>
              <a:t> </a:t>
            </a:r>
            <a:r>
              <a:rPr lang="en-GB" sz="2000" cap="small" dirty="0" err="1"/>
              <a:t>ou</a:t>
            </a:r>
            <a:r>
              <a:rPr lang="en-GB" sz="2000" cap="small" dirty="0"/>
              <a:t> de </a:t>
            </a:r>
            <a:r>
              <a:rPr lang="en-GB" sz="2000" cap="small" dirty="0" err="1"/>
              <a:t>sucres</a:t>
            </a:r>
            <a:r>
              <a:rPr lang="en-GB" sz="2000" cap="small" dirty="0"/>
              <a:t> </a:t>
            </a:r>
            <a:endParaRPr lang="en-GB" sz="2000" cap="small" dirty="0" smtClean="0"/>
          </a:p>
          <a:p>
            <a:pPr marL="114300" indent="0">
              <a:buNone/>
              <a:defRPr/>
            </a:pPr>
            <a:r>
              <a:rPr lang="en-GB" sz="2000" cap="small" dirty="0" smtClean="0"/>
              <a:t>(</a:t>
            </a:r>
            <a:r>
              <a:rPr lang="en-GB" sz="2000" cap="small" dirty="0" err="1"/>
              <a:t>essentiel</a:t>
            </a:r>
            <a:r>
              <a:rPr lang="en-GB" sz="2000" cap="small" dirty="0"/>
              <a:t> </a:t>
            </a:r>
            <a:r>
              <a:rPr lang="en-GB" sz="2000" cap="small" dirty="0" err="1"/>
              <a:t>énergie</a:t>
            </a:r>
            <a:r>
              <a:rPr lang="en-GB" sz="2000" cap="small" dirty="0"/>
              <a:t> et </a:t>
            </a:r>
            <a:r>
              <a:rPr lang="en-GB" sz="2000" cap="small" dirty="0" err="1" smtClean="0"/>
              <a:t>photosynthèse</a:t>
            </a:r>
            <a:r>
              <a:rPr lang="en-GB" sz="2000" cap="small" dirty="0" smtClean="0"/>
              <a:t>) : </a:t>
            </a:r>
            <a:r>
              <a:rPr lang="en-GB" sz="2000" u="sng" cap="small" dirty="0" smtClean="0"/>
              <a:t>bottom</a:t>
            </a:r>
            <a:r>
              <a:rPr lang="en-GB" sz="2000" u="sng" cap="small" dirty="0"/>
              <a:t>-up</a:t>
            </a:r>
            <a:r>
              <a:rPr lang="en-GB" sz="2000" cap="small" dirty="0"/>
              <a:t>: (</a:t>
            </a:r>
            <a:r>
              <a:rPr lang="en-GB" sz="2000" cap="small" dirty="0" err="1"/>
              <a:t>xylème</a:t>
            </a:r>
            <a:r>
              <a:rPr lang="en-GB" sz="2000" cap="small" dirty="0"/>
              <a:t>) </a:t>
            </a:r>
            <a:r>
              <a:rPr lang="en-GB" sz="2000" cap="small" dirty="0" err="1" smtClean="0"/>
              <a:t>ou</a:t>
            </a:r>
            <a:r>
              <a:rPr lang="en-GB" sz="2000" cap="small" dirty="0" smtClean="0"/>
              <a:t> </a:t>
            </a:r>
            <a:r>
              <a:rPr lang="en-GB" sz="2000" u="sng" cap="small" dirty="0"/>
              <a:t>top-down </a:t>
            </a:r>
            <a:r>
              <a:rPr lang="en-GB" sz="2000" cap="small" dirty="0"/>
              <a:t>(</a:t>
            </a:r>
            <a:r>
              <a:rPr lang="en-GB" sz="2000" cap="small" dirty="0" err="1" smtClean="0"/>
              <a:t>phloème</a:t>
            </a:r>
            <a:r>
              <a:rPr lang="en-GB" sz="2000" cap="small" dirty="0" smtClean="0"/>
              <a:t>)</a:t>
            </a:r>
            <a:r>
              <a:rPr lang="en-GB" sz="2000" cap="small" dirty="0"/>
              <a:t>. </a:t>
            </a:r>
            <a:endParaRPr lang="en-GB" sz="2000" cap="small" dirty="0" smtClean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47106" name="Image 4" descr="Vein_sceleton_hydrangea_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20" y="381000"/>
            <a:ext cx="1291679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21207" y="532343"/>
            <a:ext cx="7313613" cy="868362"/>
          </a:xfrm>
        </p:spPr>
        <p:txBody>
          <a:bodyPr>
            <a:normAutofit/>
          </a:bodyPr>
          <a:lstStyle/>
          <a:p>
            <a:r>
              <a:rPr lang="en-GB" sz="3200" cap="small" dirty="0" err="1" smtClean="0"/>
              <a:t>Plusieurs</a:t>
            </a:r>
            <a:r>
              <a:rPr lang="en-GB" sz="3200" cap="small" dirty="0" smtClean="0"/>
              <a:t> </a:t>
            </a:r>
            <a:r>
              <a:rPr lang="en-GB" sz="3200" cap="small" dirty="0" err="1" smtClean="0"/>
              <a:t>moyens</a:t>
            </a:r>
            <a:r>
              <a:rPr lang="en-GB" sz="3200" cap="small" dirty="0" smtClean="0"/>
              <a:t> de communication </a:t>
            </a:r>
            <a:endParaRPr lang="en-GB" sz="3200" cap="small" dirty="0"/>
          </a:p>
        </p:txBody>
      </p:sp>
      <p:pic>
        <p:nvPicPr>
          <p:cNvPr id="2" name="Image 1" descr="Kelvinsong-wik-Phloem_ce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039624"/>
            <a:ext cx="3822700" cy="41702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8997" y="1639514"/>
            <a:ext cx="5833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cap="small" dirty="0" err="1" smtClean="0">
                <a:solidFill>
                  <a:srgbClr val="4E501F"/>
                </a:solidFill>
              </a:rPr>
              <a:t>échelles</a:t>
            </a:r>
            <a:r>
              <a:rPr lang="en-GB" sz="2000" cap="small" dirty="0" smtClean="0">
                <a:solidFill>
                  <a:srgbClr val="4E501F"/>
                </a:solidFill>
              </a:rPr>
              <a:t> </a:t>
            </a:r>
            <a:r>
              <a:rPr lang="en-GB" sz="2000" cap="small" dirty="0" err="1" smtClean="0">
                <a:solidFill>
                  <a:srgbClr val="4E501F"/>
                </a:solidFill>
              </a:rPr>
              <a:t>cellulaire</a:t>
            </a:r>
            <a:r>
              <a:rPr lang="en-GB" sz="2000" cap="small" dirty="0" smtClean="0">
                <a:solidFill>
                  <a:srgbClr val="4E501F"/>
                </a:solidFill>
              </a:rPr>
              <a:t>, </a:t>
            </a:r>
            <a:r>
              <a:rPr lang="en-GB" sz="2000" cap="small" dirty="0" err="1" smtClean="0">
                <a:solidFill>
                  <a:srgbClr val="4E501F"/>
                </a:solidFill>
              </a:rPr>
              <a:t>organique</a:t>
            </a:r>
            <a:r>
              <a:rPr lang="en-GB" sz="2000" cap="small" dirty="0" smtClean="0">
                <a:solidFill>
                  <a:srgbClr val="4E501F"/>
                </a:solidFill>
              </a:rPr>
              <a:t> &amp; des populations</a:t>
            </a:r>
            <a:endParaRPr lang="en-GB" sz="2000" cap="small" dirty="0">
              <a:solidFill>
                <a:srgbClr val="4E5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9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7173</TotalTime>
  <Words>1173</Words>
  <Application>Microsoft Macintosh PowerPoint</Application>
  <PresentationFormat>Présentation à l'écran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Apothicaire</vt:lpstr>
      <vt:lpstr>Document</vt:lpstr>
      <vt:lpstr>Frontières floues  et comportements intelligents  des plantes</vt:lpstr>
      <vt:lpstr>                            Bases EXPérimentales  RAPPORT D’Échelle :  Que voit une electrode ?</vt:lpstr>
      <vt:lpstr>Réseaux Dynamiques Protoneuraux chez les Plantes &amp; notion d’Électrome</vt:lpstr>
      <vt:lpstr>Gravure de l’ordre naturel à la Renaissance</vt:lpstr>
      <vt:lpstr> LES TROIS A d’aristote   Âme végétative, Âme Sensitive, Âme Intellective </vt:lpstr>
      <vt:lpstr>Darwin, l’envol  discret  de la botanique</vt:lpstr>
      <vt:lpstr>Stratégies de communication végétale</vt:lpstr>
      <vt:lpstr>Stratégies évolutives comparées</vt:lpstr>
      <vt:lpstr>Plusieurs moyens de communication </vt:lpstr>
      <vt:lpstr>VOIES de Signalisation &amp; comportement des plantes</vt:lpstr>
      <vt:lpstr>LE chêne ou le roseau ?</vt:lpstr>
      <vt:lpstr>« L’intelligence des plantes enfin révélée »</vt:lpstr>
      <vt:lpstr>Émancipation du statut des plantes</vt:lpstr>
      <vt:lpstr>plasticité  du vivant &amp; Interface mésologique </vt:lpstr>
      <vt:lpstr>Conclusion :  de L’arbre à l’homme…</vt:lpstr>
      <vt:lpstr>BACKUP SLIDES</vt:lpstr>
      <vt:lpstr>Les Arbres du Vivant </vt:lpstr>
      <vt:lpstr>Émancipation des plantes &amp;  essor de LA perspective mésologique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Flux d’information sensoriels et stratégies de communication ‘intelligentes’ chez les plantes.</dc:title>
  <dc:creator>MW</dc:creator>
  <cp:lastModifiedBy>MW</cp:lastModifiedBy>
  <cp:revision>687</cp:revision>
  <dcterms:created xsi:type="dcterms:W3CDTF">2017-08-16T07:46:20Z</dcterms:created>
  <dcterms:modified xsi:type="dcterms:W3CDTF">2018-11-17T20:44:28Z</dcterms:modified>
</cp:coreProperties>
</file>